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58" r:id="rId5"/>
    <p:sldId id="289" r:id="rId6"/>
    <p:sldId id="290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88" r:id="rId21"/>
    <p:sldId id="278" r:id="rId22"/>
    <p:sldId id="279" r:id="rId23"/>
    <p:sldId id="280" r:id="rId24"/>
    <p:sldId id="281" r:id="rId25"/>
    <p:sldId id="283" r:id="rId26"/>
    <p:sldId id="284" r:id="rId27"/>
    <p:sldId id="287" r:id="rId28"/>
    <p:sldId id="286" r:id="rId29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088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mover o slide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Clique para editar o formato de notas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&lt;cabeçalho&gt;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9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87A825B-8D30-4A92-B97F-CE29C62C21B6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306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BE96B43E-5E30-4476-9286-114E66525EDA}" type="slidenum">
              <a:rPr lang="pt-BR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</a:t>
            </a:fld>
            <a:endParaRPr lang="pt-BR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4025213" y="9721851"/>
            <a:ext cx="30788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E973AD0-265E-4D76-87E7-B2AEEABB3CB1}" type="slidenum">
              <a:rPr lang="pt-BR" sz="1300">
                <a:solidFill>
                  <a:srgbClr val="000000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pt-BR" sz="13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586" y="777875"/>
            <a:ext cx="5106541" cy="3830638"/>
          </a:xfrm>
          <a:solidFill>
            <a:srgbClr val="FFFFFF"/>
          </a:solidFill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72" y="4860926"/>
            <a:ext cx="5679757" cy="4600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Num" idx="15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7B89430-1A8C-4F3A-9EC6-4AAF99478350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13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Text Box 1"/>
          <p:cNvSpPr/>
          <p:nvPr/>
        </p:nvSpPr>
        <p:spPr>
          <a:xfrm>
            <a:off x="5753880" y="7812360"/>
            <a:ext cx="4399920" cy="4107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DE775B63-7D74-4A33-B6B9-08353EE9EEDA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13</a:t>
            </a:fld>
            <a:endParaRPr lang="pt-B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1354680" y="3940200"/>
            <a:ext cx="7446240" cy="367632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Rectangle 3"/>
          <p:cNvSpPr/>
          <p:nvPr/>
        </p:nvSpPr>
        <p:spPr>
          <a:xfrm>
            <a:off x="5755320" y="7813800"/>
            <a:ext cx="4399920" cy="3956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320" tIns="46800" rIns="9432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A2A0013F-65B5-4BC2-8634-5573C62CFA52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pPr algn="r">
                <a:lnSpc>
                  <a:spcPct val="100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13</a:t>
            </a:fld>
            <a:endParaRPr lang="pt-BR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Num" idx="17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DA79224-0507-42CC-A347-B4E0B22F186D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14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7" name="Text Box 1"/>
          <p:cNvSpPr/>
          <p:nvPr/>
        </p:nvSpPr>
        <p:spPr>
          <a:xfrm>
            <a:off x="4020480" y="9722520"/>
            <a:ext cx="3076560" cy="505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29F9C399-2928-4FD8-B8F2-1C07075D3406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14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 Box 2"/>
          <p:cNvSpPr/>
          <p:nvPr/>
        </p:nvSpPr>
        <p:spPr>
          <a:xfrm>
            <a:off x="4020480" y="9722520"/>
            <a:ext cx="3078000" cy="506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A7955E3F-6D3B-4379-BB99-29D9C3BC820F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14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 Box 3"/>
          <p:cNvSpPr/>
          <p:nvPr/>
        </p:nvSpPr>
        <p:spPr>
          <a:xfrm>
            <a:off x="4020480" y="9722520"/>
            <a:ext cx="3079440" cy="5079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F721AB97-B4F6-40AA-A527-D9E36156F87D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14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11750" cy="3833813"/>
          </a:xfrm>
          <a:prstGeom prst="rect">
            <a:avLst/>
          </a:prstGeom>
          <a:ln w="0">
            <a:noFill/>
          </a:ln>
        </p:spPr>
      </p:sp>
      <p:sp>
        <p:nvSpPr>
          <p:cNvPr id="261" name="Text Box 5"/>
          <p:cNvSpPr/>
          <p:nvPr/>
        </p:nvSpPr>
        <p:spPr>
          <a:xfrm>
            <a:off x="710280" y="4861080"/>
            <a:ext cx="5681160" cy="4603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6760" tIns="43560" rIns="86760" bIns="43560" anchor="ctr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62" name="Text Box 6"/>
          <p:cNvSpPr/>
          <p:nvPr/>
        </p:nvSpPr>
        <p:spPr>
          <a:xfrm>
            <a:off x="4020480" y="9722520"/>
            <a:ext cx="3080880" cy="509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57D17318-3286-456A-B528-0D004216C4F2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14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Num" idx="18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7F2A502-3F8C-4161-8EA1-01D731E0E079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15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4" name="Text Box 1"/>
          <p:cNvSpPr/>
          <p:nvPr/>
        </p:nvSpPr>
        <p:spPr>
          <a:xfrm>
            <a:off x="4020480" y="9722520"/>
            <a:ext cx="3076560" cy="505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63157390-3515-45E1-A7F4-2F68203F8C0D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15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Text Box 2"/>
          <p:cNvSpPr/>
          <p:nvPr/>
        </p:nvSpPr>
        <p:spPr>
          <a:xfrm>
            <a:off x="4020480" y="9722520"/>
            <a:ext cx="3078000" cy="506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FFE20653-8D8F-4AF6-BB9A-3BDBBABFAA90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15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Text Box 3"/>
          <p:cNvSpPr/>
          <p:nvPr/>
        </p:nvSpPr>
        <p:spPr>
          <a:xfrm>
            <a:off x="4020480" y="9722520"/>
            <a:ext cx="3079440" cy="5079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DB841B13-3FFA-4DF8-9233-FC2B165E29B5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15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11750" cy="3833813"/>
          </a:xfrm>
          <a:prstGeom prst="rect">
            <a:avLst/>
          </a:prstGeom>
          <a:ln w="0">
            <a:noFill/>
          </a:ln>
        </p:spPr>
      </p:sp>
      <p:sp>
        <p:nvSpPr>
          <p:cNvPr id="268" name="Text Box 5"/>
          <p:cNvSpPr/>
          <p:nvPr/>
        </p:nvSpPr>
        <p:spPr>
          <a:xfrm>
            <a:off x="710280" y="4861080"/>
            <a:ext cx="5681160" cy="4603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6760" tIns="43560" rIns="86760" bIns="43560" anchor="ctr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69" name="Text Box 6"/>
          <p:cNvSpPr/>
          <p:nvPr/>
        </p:nvSpPr>
        <p:spPr>
          <a:xfrm>
            <a:off x="4020480" y="9722520"/>
            <a:ext cx="3080880" cy="509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0321D251-AF5D-487E-AB80-FA38E358E380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15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Num" idx="19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7642FB-AD4F-4954-ABAC-7A2AD84D9FB3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16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5363" y="777875"/>
            <a:ext cx="5103812" cy="3829050"/>
          </a:xfrm>
          <a:prstGeom prst="rect">
            <a:avLst/>
          </a:prstGeom>
          <a:ln w="0">
            <a:noFill/>
          </a:ln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6840" cy="45986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Num" idx="20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E347B69-0D7E-4EAC-B9A5-400B7D81162D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17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08575" cy="3832225"/>
          </a:xfrm>
          <a:prstGeom prst="rect">
            <a:avLst/>
          </a:prstGeom>
          <a:ln w="0">
            <a:noFill/>
          </a:ln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8280" cy="46004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Num" idx="21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A743B2D-80F7-4151-A269-7E17F83C9329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18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08575" cy="3832225"/>
          </a:xfrm>
          <a:prstGeom prst="rect">
            <a:avLst/>
          </a:prstGeom>
          <a:ln w="0">
            <a:noFill/>
          </a:ln>
        </p:spPr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8280" cy="46004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Num" idx="22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9BC98C7-B0B0-4456-89D6-88505407102D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20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08575" cy="3832225"/>
          </a:xfrm>
          <a:prstGeom prst="rect">
            <a:avLst/>
          </a:prstGeom>
          <a:ln w="0">
            <a:noFill/>
          </a:ln>
        </p:spPr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8280" cy="46004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Num" idx="23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5A0DB4A-0530-4B79-ABA5-786B55E474AD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21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Text Box 1"/>
          <p:cNvSpPr/>
          <p:nvPr/>
        </p:nvSpPr>
        <p:spPr>
          <a:xfrm>
            <a:off x="4020480" y="9722520"/>
            <a:ext cx="3076560" cy="505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C8BED35F-A6C7-44E1-877F-E2C0D81DFC35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21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 Box 2"/>
          <p:cNvSpPr/>
          <p:nvPr/>
        </p:nvSpPr>
        <p:spPr>
          <a:xfrm>
            <a:off x="4020480" y="9722520"/>
            <a:ext cx="3078000" cy="506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73EAC950-0E04-4CF7-9070-D6A1517039A0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21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Text Box 3"/>
          <p:cNvSpPr/>
          <p:nvPr/>
        </p:nvSpPr>
        <p:spPr>
          <a:xfrm>
            <a:off x="4020480" y="9722520"/>
            <a:ext cx="3079440" cy="5079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B8AF9435-FFE4-410C-BB73-D056CAB9AC45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21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3600" y="777960"/>
            <a:ext cx="5112360" cy="3834360"/>
          </a:xfrm>
          <a:prstGeom prst="rect">
            <a:avLst/>
          </a:prstGeom>
          <a:ln w="0">
            <a:noFill/>
          </a:ln>
        </p:spPr>
      </p:sp>
      <p:sp>
        <p:nvSpPr>
          <p:cNvPr id="287" name="Text Box 5"/>
          <p:cNvSpPr/>
          <p:nvPr/>
        </p:nvSpPr>
        <p:spPr>
          <a:xfrm>
            <a:off x="710280" y="4861080"/>
            <a:ext cx="5681160" cy="4603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6760" tIns="43560" rIns="86760" bIns="43560" anchor="ctr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88" name="Text Box 6"/>
          <p:cNvSpPr/>
          <p:nvPr/>
        </p:nvSpPr>
        <p:spPr>
          <a:xfrm>
            <a:off x="4020480" y="9722520"/>
            <a:ext cx="3080880" cy="509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4021C9E3-066B-48F4-A681-2DA8BBE1C06B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21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Num" idx="24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94945EC-7BEA-41C6-AA1C-1B44C82FD4E0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22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Text Box 1"/>
          <p:cNvSpPr/>
          <p:nvPr/>
        </p:nvSpPr>
        <p:spPr>
          <a:xfrm>
            <a:off x="4020480" y="9722520"/>
            <a:ext cx="3076560" cy="505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5222F35F-8E28-440E-BE4B-92A5F5BA8C4E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22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08575" cy="3832225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8280" cy="46004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Num" idx="25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21A4EC3-9B30-4A35-BD7D-B50691812AC8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23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" name="Text Box 1"/>
          <p:cNvSpPr/>
          <p:nvPr/>
        </p:nvSpPr>
        <p:spPr>
          <a:xfrm>
            <a:off x="4020480" y="9722520"/>
            <a:ext cx="3076560" cy="505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9E976613-7FE4-4382-B016-20DF8E4FEBF0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23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Text Box 2"/>
          <p:cNvSpPr/>
          <p:nvPr/>
        </p:nvSpPr>
        <p:spPr>
          <a:xfrm>
            <a:off x="4020480" y="9722520"/>
            <a:ext cx="3078000" cy="506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F12235CA-786E-4249-924F-43FECE37BE49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23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Text Box 3"/>
          <p:cNvSpPr/>
          <p:nvPr/>
        </p:nvSpPr>
        <p:spPr>
          <a:xfrm>
            <a:off x="4020480" y="9722520"/>
            <a:ext cx="3079440" cy="5079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6B45FD63-D645-46F8-9C56-D2A59B20FB2A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23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11750" cy="3833813"/>
          </a:xfrm>
          <a:prstGeom prst="rect">
            <a:avLst/>
          </a:prstGeom>
          <a:ln w="0">
            <a:noFill/>
          </a:ln>
        </p:spPr>
      </p:sp>
      <p:sp>
        <p:nvSpPr>
          <p:cNvPr id="298" name="Text Box 5"/>
          <p:cNvSpPr/>
          <p:nvPr/>
        </p:nvSpPr>
        <p:spPr>
          <a:xfrm>
            <a:off x="710280" y="4861080"/>
            <a:ext cx="5681160" cy="4603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6760" tIns="43560" rIns="86760" bIns="43560" anchor="ctr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99" name="Text Box 6"/>
          <p:cNvSpPr/>
          <p:nvPr/>
        </p:nvSpPr>
        <p:spPr>
          <a:xfrm>
            <a:off x="4020480" y="9722520"/>
            <a:ext cx="3080880" cy="509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F34FCA31-E3DD-4419-B450-E7D4450C30A1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23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AFA4218A-CF7B-4FAB-83E9-68E4C93EAF4F}" type="slidenum">
              <a:rPr lang="pt-BR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</a:t>
            </a:fld>
            <a:endParaRPr lang="pt-BR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025213" y="9721851"/>
            <a:ext cx="30788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A53F6A-92CC-4A89-8157-4E6D5BCDDFCE}" type="slidenum">
              <a:rPr lang="pt-BR" sz="1300">
                <a:solidFill>
                  <a:srgbClr val="000000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pt-BR" sz="13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586" y="777875"/>
            <a:ext cx="5106541" cy="3830638"/>
          </a:xfrm>
          <a:solidFill>
            <a:srgbClr val="FFFFFF"/>
          </a:solidFill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72" y="4860926"/>
            <a:ext cx="5679757" cy="4600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ldNum" idx="27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7516810-4BBB-4B26-80D4-D7638019376D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24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5" name="Text Box 1"/>
          <p:cNvSpPr/>
          <p:nvPr/>
        </p:nvSpPr>
        <p:spPr>
          <a:xfrm>
            <a:off x="4020480" y="9722520"/>
            <a:ext cx="3076560" cy="505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0BE65A2C-93A5-40A5-8B1C-0AAE8E28B8C3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24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Text Box 2"/>
          <p:cNvSpPr/>
          <p:nvPr/>
        </p:nvSpPr>
        <p:spPr>
          <a:xfrm>
            <a:off x="4020480" y="9722520"/>
            <a:ext cx="3078000" cy="506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EEECBC57-37B7-40A4-9B67-FB8FB5D66353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24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Text Box 3"/>
          <p:cNvSpPr/>
          <p:nvPr/>
        </p:nvSpPr>
        <p:spPr>
          <a:xfrm>
            <a:off x="4020480" y="9722520"/>
            <a:ext cx="3079440" cy="5079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ACC65082-FA4A-4591-BCAF-15ED82D86C7B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24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11750" cy="3833813"/>
          </a:xfrm>
          <a:prstGeom prst="rect">
            <a:avLst/>
          </a:prstGeom>
          <a:ln w="0">
            <a:noFill/>
          </a:ln>
        </p:spPr>
      </p:sp>
      <p:sp>
        <p:nvSpPr>
          <p:cNvPr id="309" name="Text Box 5"/>
          <p:cNvSpPr/>
          <p:nvPr/>
        </p:nvSpPr>
        <p:spPr>
          <a:xfrm>
            <a:off x="710280" y="4861080"/>
            <a:ext cx="5681160" cy="4603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6760" tIns="43560" rIns="86760" bIns="43560" anchor="ctr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10" name="Text Box 6"/>
          <p:cNvSpPr/>
          <p:nvPr/>
        </p:nvSpPr>
        <p:spPr>
          <a:xfrm>
            <a:off x="4020480" y="9722520"/>
            <a:ext cx="3080880" cy="509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9951F2AE-2A5C-4A54-913F-DE66DB4F0BF6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24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Num" idx="28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0EFC398-3657-416C-891C-B4A5C90171C2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25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2" name="Text Box 1"/>
          <p:cNvSpPr/>
          <p:nvPr/>
        </p:nvSpPr>
        <p:spPr>
          <a:xfrm>
            <a:off x="4020480" y="9722520"/>
            <a:ext cx="3076560" cy="505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0B535397-9F30-44EA-99AC-E5667B0335A2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25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08575" cy="3832225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8280" cy="46004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Num" idx="7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8D23BD5-4C07-42FA-B389-1AAFD05F7FAB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6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5363" y="777875"/>
            <a:ext cx="5103812" cy="382905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6840" cy="45986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Num" idx="8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03E4E57-5AA7-4832-A315-272F576FCD36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7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5363" y="777875"/>
            <a:ext cx="5103812" cy="382905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6840" cy="45986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Num" idx="10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945902C-05EF-4F35-A095-964FFAF99CE6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8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5363" y="777875"/>
            <a:ext cx="5103812" cy="382905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6840" cy="45986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Num" idx="11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E4EC705-00B0-469D-AA03-EEFF3E8A382C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9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5363" y="777875"/>
            <a:ext cx="5103812" cy="382905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6840" cy="45986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Num" idx="12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743046E-4AD7-4069-9B2A-AD4D60296DE4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10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Text Box 1"/>
          <p:cNvSpPr/>
          <p:nvPr/>
        </p:nvSpPr>
        <p:spPr>
          <a:xfrm>
            <a:off x="4020480" y="9722520"/>
            <a:ext cx="3076560" cy="505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25160" algn="l"/>
                <a:tab pos="852120" algn="l"/>
                <a:tab pos="1278720" algn="l"/>
                <a:tab pos="1705680" algn="l"/>
                <a:tab pos="2132280" algn="l"/>
                <a:tab pos="2558880" algn="l"/>
                <a:tab pos="2985840" algn="l"/>
                <a:tab pos="3412440" algn="l"/>
                <a:tab pos="3839400" algn="l"/>
                <a:tab pos="4266000" algn="l"/>
                <a:tab pos="4692960" algn="l"/>
                <a:tab pos="5119560" algn="l"/>
                <a:tab pos="5546160" algn="l"/>
                <a:tab pos="5973120" algn="l"/>
                <a:tab pos="6399720" algn="l"/>
                <a:tab pos="6826680" algn="l"/>
                <a:tab pos="7253280" algn="l"/>
                <a:tab pos="7680240" algn="l"/>
                <a:tab pos="8106840" algn="l"/>
                <a:tab pos="8533800" algn="l"/>
              </a:tabLst>
            </a:pPr>
            <a:fld id="{80D7BC53-1E41-42D6-BB55-32A76823F3F8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93000"/>
                </a:lnSpc>
                <a:tabLst>
                  <a:tab pos="0" algn="l"/>
                  <a:tab pos="425160" algn="l"/>
                  <a:tab pos="852120" algn="l"/>
                  <a:tab pos="1278720" algn="l"/>
                  <a:tab pos="1705680" algn="l"/>
                  <a:tab pos="2132280" algn="l"/>
                  <a:tab pos="2558880" algn="l"/>
                  <a:tab pos="2985840" algn="l"/>
                  <a:tab pos="3412440" algn="l"/>
                  <a:tab pos="3839400" algn="l"/>
                  <a:tab pos="4266000" algn="l"/>
                  <a:tab pos="4692960" algn="l"/>
                  <a:tab pos="5119560" algn="l"/>
                  <a:tab pos="5546160" algn="l"/>
                  <a:tab pos="5973120" algn="l"/>
                  <a:tab pos="6399720" algn="l"/>
                  <a:tab pos="6826680" algn="l"/>
                  <a:tab pos="7253280" algn="l"/>
                  <a:tab pos="7680240" algn="l"/>
                  <a:tab pos="8106840" algn="l"/>
                  <a:tab pos="8533800" algn="l"/>
                </a:tabLst>
              </a:pPr>
              <a:t>10</a:t>
            </a:fld>
            <a:endParaRPr lang="pt-B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08575" cy="3832225"/>
          </a:xfrm>
          <a:prstGeom prst="rect">
            <a:avLst/>
          </a:prstGeom>
          <a:ln w="0">
            <a:noFill/>
          </a:ln>
        </p:spPr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8280" cy="46004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Num" idx="13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8EE88EF-6C48-4C37-AA71-E87F7DDD1DDC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11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08575" cy="3832225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8280" cy="46004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Num" idx="14"/>
          </p:nvPr>
        </p:nvSpPr>
        <p:spPr>
          <a:xfrm>
            <a:off x="4024080" y="9721080"/>
            <a:ext cx="3077280" cy="5104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AEA737E-61B4-4020-9528-0B4D2EE88D5E}" type="slidenum">
              <a:rPr lang="pt-BR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12</a:t>
            </a:fld>
            <a:endParaRPr lang="pt-B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5400" y="777960"/>
            <a:ext cx="5104440" cy="3829680"/>
          </a:xfrm>
          <a:prstGeom prst="rect">
            <a:avLst/>
          </a:prstGeom>
          <a:ln w="0">
            <a:noFill/>
          </a:ln>
        </p:spPr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710280" y="4861080"/>
            <a:ext cx="5676840" cy="459864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/>
        </p:nvSpPr>
        <p:spPr>
          <a:xfrm>
            <a:off x="4320" y="0"/>
            <a:ext cx="9142920" cy="6838920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4320" y="0"/>
            <a:ext cx="9147240" cy="684720"/>
          </a:xfrm>
          <a:prstGeom prst="rect">
            <a:avLst/>
          </a:prstGeom>
          <a:solidFill>
            <a:srgbClr val="D2D2CB"/>
          </a:solidFill>
          <a:ln>
            <a:noFill/>
          </a:ln>
          <a:effectLst>
            <a:outerShdw blurRad="50760" dist="12218" dir="2700000" algn="br">
              <a:srgbClr val="000000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" name="Picture 13" descr="Ilustra_globo_pequeno2.png"/>
          <p:cNvPicPr/>
          <p:nvPr/>
        </p:nvPicPr>
        <p:blipFill>
          <a:blip r:embed="rId14" cstate="print"/>
          <a:stretch/>
        </p:blipFill>
        <p:spPr>
          <a:xfrm>
            <a:off x="8468640" y="85320"/>
            <a:ext cx="526680" cy="526680"/>
          </a:xfrm>
          <a:prstGeom prst="rect">
            <a:avLst/>
          </a:prstGeom>
          <a:ln w="0">
            <a:noFill/>
          </a:ln>
        </p:spPr>
      </p:pic>
      <p:pic>
        <p:nvPicPr>
          <p:cNvPr id="3" name="Picture 8" descr="Base_gray.png"/>
          <p:cNvPicPr/>
          <p:nvPr/>
        </p:nvPicPr>
        <p:blipFill>
          <a:blip r:embed="rId15" cstate="print"/>
          <a:stretch/>
        </p:blipFill>
        <p:spPr>
          <a:xfrm>
            <a:off x="0" y="6324480"/>
            <a:ext cx="9151920" cy="537840"/>
          </a:xfrm>
          <a:prstGeom prst="rect">
            <a:avLst/>
          </a:prstGeom>
          <a:ln w="0">
            <a:noFill/>
          </a:ln>
        </p:spPr>
      </p:pic>
      <p:pic>
        <p:nvPicPr>
          <p:cNvPr id="4" name="Picture 9" descr="CGNA (branco) cópia2.png"/>
          <p:cNvPicPr/>
          <p:nvPr/>
        </p:nvPicPr>
        <p:blipFill>
          <a:blip r:embed="rId16" cstate="print"/>
          <a:stretch/>
        </p:blipFill>
        <p:spPr>
          <a:xfrm>
            <a:off x="304920" y="6399720"/>
            <a:ext cx="1125720" cy="3632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1"/>
          <p:cNvSpPr/>
          <p:nvPr/>
        </p:nvSpPr>
        <p:spPr>
          <a:xfrm>
            <a:off x="4320" y="0"/>
            <a:ext cx="9142920" cy="6838920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4" name="Rectangle 12"/>
          <p:cNvSpPr/>
          <p:nvPr/>
        </p:nvSpPr>
        <p:spPr>
          <a:xfrm>
            <a:off x="4320" y="0"/>
            <a:ext cx="9147240" cy="684720"/>
          </a:xfrm>
          <a:prstGeom prst="rect">
            <a:avLst/>
          </a:prstGeom>
          <a:solidFill>
            <a:srgbClr val="D2D2CB"/>
          </a:solidFill>
          <a:ln>
            <a:noFill/>
          </a:ln>
          <a:effectLst>
            <a:outerShdw blurRad="50760" dist="12218" dir="2700000" algn="br">
              <a:srgbClr val="000000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5" name="Picture 13" descr="Ilustra_globo_pequeno2.png"/>
          <p:cNvPicPr/>
          <p:nvPr/>
        </p:nvPicPr>
        <p:blipFill>
          <a:blip r:embed="rId14" cstate="print"/>
          <a:stretch/>
        </p:blipFill>
        <p:spPr>
          <a:xfrm>
            <a:off x="8468640" y="85320"/>
            <a:ext cx="526680" cy="52668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8" descr="Base_gray.png"/>
          <p:cNvPicPr/>
          <p:nvPr/>
        </p:nvPicPr>
        <p:blipFill>
          <a:blip r:embed="rId15" cstate="print"/>
          <a:stretch/>
        </p:blipFill>
        <p:spPr>
          <a:xfrm>
            <a:off x="0" y="6324480"/>
            <a:ext cx="9151920" cy="53784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9" descr="CGNA (branco) cópia2.png"/>
          <p:cNvPicPr/>
          <p:nvPr/>
        </p:nvPicPr>
        <p:blipFill>
          <a:blip r:embed="rId16" cstate="print"/>
          <a:stretch/>
        </p:blipFill>
        <p:spPr>
          <a:xfrm>
            <a:off x="304920" y="6399720"/>
            <a:ext cx="1125720" cy="36324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sco.icea@fab.mil.b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9" descr="LPZ_1933.JPG"/>
          <p:cNvPicPr/>
          <p:nvPr/>
        </p:nvPicPr>
        <p:blipFill>
          <a:blip r:embed="rId2"/>
          <a:stretch/>
        </p:blipFill>
        <p:spPr>
          <a:xfrm>
            <a:off x="0" y="785794"/>
            <a:ext cx="9155520" cy="5796720"/>
          </a:xfrm>
          <a:prstGeom prst="rect">
            <a:avLst/>
          </a:prstGeom>
          <a:ln w="0">
            <a:noFill/>
          </a:ln>
        </p:spPr>
      </p:pic>
      <p:sp>
        <p:nvSpPr>
          <p:cNvPr id="93" name="Rectangle 10"/>
          <p:cNvSpPr/>
          <p:nvPr/>
        </p:nvSpPr>
        <p:spPr>
          <a:xfrm>
            <a:off x="-5760" y="0"/>
            <a:ext cx="9153000" cy="1751400"/>
          </a:xfrm>
          <a:prstGeom prst="rect">
            <a:avLst/>
          </a:prstGeom>
          <a:solidFill>
            <a:srgbClr val="122448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94" name="Rectangle 15"/>
          <p:cNvSpPr/>
          <p:nvPr/>
        </p:nvSpPr>
        <p:spPr>
          <a:xfrm>
            <a:off x="-5760" y="4979880"/>
            <a:ext cx="9153000" cy="1877040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95" name="Picture 16" descr="Grafismo_interno.png"/>
          <p:cNvPicPr/>
          <p:nvPr/>
        </p:nvPicPr>
        <p:blipFill>
          <a:blip r:embed="rId3">
            <a:alphaModFix amt="35000"/>
          </a:blip>
          <a:stretch/>
        </p:blipFill>
        <p:spPr>
          <a:xfrm>
            <a:off x="4320" y="5294880"/>
            <a:ext cx="9138600" cy="952560"/>
          </a:xfrm>
          <a:prstGeom prst="rect">
            <a:avLst/>
          </a:prstGeom>
          <a:ln w="0">
            <a:noFill/>
          </a:ln>
        </p:spPr>
      </p:pic>
      <p:sp>
        <p:nvSpPr>
          <p:cNvPr id="96" name="TextBox 21"/>
          <p:cNvSpPr/>
          <p:nvPr/>
        </p:nvSpPr>
        <p:spPr>
          <a:xfrm>
            <a:off x="-25920" y="1444680"/>
            <a:ext cx="9168840" cy="30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pt-BR" sz="14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97" name="Picture 22" descr="CGNA (branco) cópia2.png"/>
          <p:cNvPicPr/>
          <p:nvPr/>
        </p:nvPicPr>
        <p:blipFill>
          <a:blip r:embed="rId4"/>
          <a:stretch/>
        </p:blipFill>
        <p:spPr>
          <a:xfrm>
            <a:off x="533520" y="488520"/>
            <a:ext cx="2259000" cy="72972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11" descr="Base_capa-01.png"/>
          <p:cNvPicPr/>
          <p:nvPr/>
        </p:nvPicPr>
        <p:blipFill>
          <a:blip r:embed="rId5" cstate="print"/>
          <a:stretch/>
        </p:blipFill>
        <p:spPr>
          <a:xfrm>
            <a:off x="-5760" y="6553080"/>
            <a:ext cx="9153000" cy="30348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14" descr="Ilustra_globo_pequeno2.png"/>
          <p:cNvPicPr/>
          <p:nvPr/>
        </p:nvPicPr>
        <p:blipFill>
          <a:blip r:embed="rId6" cstate="print"/>
          <a:stretch/>
        </p:blipFill>
        <p:spPr>
          <a:xfrm>
            <a:off x="7886520" y="342720"/>
            <a:ext cx="875520" cy="875520"/>
          </a:xfrm>
          <a:prstGeom prst="rect">
            <a:avLst/>
          </a:prstGeom>
          <a:ln w="0">
            <a:noFill/>
          </a:ln>
        </p:spPr>
      </p:pic>
      <p:sp>
        <p:nvSpPr>
          <p:cNvPr id="100" name="Rectangle 17"/>
          <p:cNvSpPr/>
          <p:nvPr/>
        </p:nvSpPr>
        <p:spPr>
          <a:xfrm>
            <a:off x="-25920" y="3989160"/>
            <a:ext cx="9176040" cy="989640"/>
          </a:xfrm>
          <a:prstGeom prst="rect">
            <a:avLst/>
          </a:prstGeom>
          <a:solidFill>
            <a:srgbClr val="2E3440">
              <a:alpha val="76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1" name="Rectangle 18"/>
          <p:cNvSpPr/>
          <p:nvPr/>
        </p:nvSpPr>
        <p:spPr>
          <a:xfrm>
            <a:off x="-20160" y="3989160"/>
            <a:ext cx="9149760" cy="10067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pt-BR" sz="32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BRIEFING INICIAL</a:t>
            </a: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pt-BR" sz="32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PAELS - </a:t>
            </a:r>
            <a:r>
              <a:rPr lang="pt-BR" sz="3200" b="1" strike="noStrike" spc="-1" dirty="0" err="1" smtClean="0">
                <a:solidFill>
                  <a:srgbClr val="FFFFFF"/>
                </a:solidFill>
                <a:latin typeface="Calibri"/>
                <a:ea typeface="DejaVu Sans"/>
              </a:rPr>
              <a:t>ESCo</a:t>
            </a: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Picture 3" descr="C:\Users\josecarlosjcfs\Pictures\ASAS.png"/>
          <p:cNvPicPr/>
          <p:nvPr/>
        </p:nvPicPr>
        <p:blipFill>
          <a:blip r:embed="rId7"/>
          <a:stretch/>
        </p:blipFill>
        <p:spPr>
          <a:xfrm>
            <a:off x="4860000" y="342720"/>
            <a:ext cx="4173480" cy="87552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3" descr="C:\Users\josecarlosjcfs.EFETIVO\Pictures\1.Logo_Santos_Dumont.png"/>
          <p:cNvPicPr/>
          <p:nvPr/>
        </p:nvPicPr>
        <p:blipFill>
          <a:blip r:embed="rId8"/>
          <a:stretch/>
        </p:blipFill>
        <p:spPr>
          <a:xfrm>
            <a:off x="7211880" y="4997520"/>
            <a:ext cx="1549800" cy="133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"/>
          <p:cNvSpPr/>
          <p:nvPr/>
        </p:nvSpPr>
        <p:spPr>
          <a:xfrm>
            <a:off x="783360" y="857160"/>
            <a:ext cx="7772040" cy="2595387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spAutoFit/>
          </a:bodyPr>
          <a:lstStyle/>
          <a:p>
            <a:pPr marL="216000" indent="-216000">
              <a:lnSpc>
                <a:spcPct val="93000"/>
              </a:lnSpc>
              <a:spcBef>
                <a:spcPts val="726"/>
              </a:spcBef>
              <a:buClr>
                <a:srgbClr val="FFFFFF"/>
              </a:buClr>
              <a:buFont typeface="Wingdings" charset="2"/>
              <a:buChar char="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Orientações </a:t>
            </a: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gerais</a:t>
            </a:r>
            <a:r>
              <a:rPr lang="pt-BR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</a:p>
          <a:p>
            <a:pPr marL="216000" indent="-216000">
              <a:lnSpc>
                <a:spcPct val="93000"/>
              </a:lnSpc>
              <a:spcBef>
                <a:spcPts val="726"/>
              </a:spcBef>
              <a:buClr>
                <a:srgbClr val="FFFFFF"/>
              </a:buClr>
              <a:buFont typeface="Wingdings" charset="2"/>
              <a:buChar char="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endParaRPr lang="pt-BR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63538" indent="-363538">
              <a:lnSpc>
                <a:spcPct val="93000"/>
              </a:lnSpc>
              <a:spcBef>
                <a:spcPts val="726"/>
              </a:spcBef>
              <a:buClr>
                <a:srgbClr val="FFFFFF"/>
              </a:buClr>
              <a:buFont typeface="Wingdings" charset="2"/>
              <a:buChar char="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Segunda-feira: Pegar </a:t>
            </a: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crachás na Portaria do ICEA, entre </a:t>
            </a:r>
            <a:r>
              <a:rPr lang="pt-BR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07:15h </a:t>
            </a: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 07:45h.</a:t>
            </a:r>
            <a:endParaRPr lang="pt-BR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726"/>
              </a:spcBef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</a:t>
            </a:r>
            <a:r>
              <a:rPr lang="pt-B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</a:t>
            </a: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      </a:t>
            </a:r>
            <a:endParaRPr lang="pt-BR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726"/>
              </a:spcBef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</a:p>
          <a:p>
            <a:pPr>
              <a:lnSpc>
                <a:spcPct val="93000"/>
              </a:lnSpc>
              <a:spcBef>
                <a:spcPts val="726"/>
              </a:spcBef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Treinamentos</a:t>
            </a: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/ Cursos/ Validações:</a:t>
            </a:r>
            <a:endParaRPr lang="pt-BR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63" name="Group 2"/>
          <p:cNvGraphicFramePr/>
          <p:nvPr>
            <p:extLst>
              <p:ext uri="{D42A27DB-BD31-4B8C-83A1-F6EECF244321}">
                <p14:modId xmlns:p14="http://schemas.microsoft.com/office/powerpoint/2010/main" val="396709168"/>
              </p:ext>
            </p:extLst>
          </p:nvPr>
        </p:nvGraphicFramePr>
        <p:xfrm>
          <a:off x="1547664" y="3452546"/>
          <a:ext cx="5892480" cy="2504011"/>
        </p:xfrm>
        <a:graphic>
          <a:graphicData uri="http://schemas.openxmlformats.org/drawingml/2006/table">
            <a:tbl>
              <a:tblPr/>
              <a:tblGrid>
                <a:gridCol w="1844640"/>
                <a:gridCol w="2282400"/>
                <a:gridCol w="1765440"/>
              </a:tblGrid>
              <a:tr h="778327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DIAS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360" marR="81360">
                    <a:lnL w="2880">
                      <a:solidFill>
                        <a:srgbClr val="FFFFFF"/>
                      </a:solidFill>
                      <a:prstDash val="solid"/>
                    </a:lnL>
                    <a:lnR w="2880">
                      <a:solidFill>
                        <a:srgbClr val="FFFFFF"/>
                      </a:solidFill>
                      <a:prstDash val="solid"/>
                    </a:lnR>
                    <a:lnT w="288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TURNO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360" marR="81360">
                    <a:lnL w="2880">
                      <a:solidFill>
                        <a:srgbClr val="FFFFFF"/>
                      </a:solidFill>
                      <a:prstDash val="solid"/>
                    </a:lnL>
                    <a:lnR w="2880">
                      <a:solidFill>
                        <a:srgbClr val="FFFFFF"/>
                      </a:solidFill>
                      <a:prstDash val="solid"/>
                    </a:lnR>
                    <a:lnT w="288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HORÁRIOS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360" marR="81360">
                    <a:lnL w="2880">
                      <a:solidFill>
                        <a:srgbClr val="FFFFFF"/>
                      </a:solidFill>
                      <a:prstDash val="solid"/>
                    </a:lnL>
                    <a:lnR w="2880">
                      <a:solidFill>
                        <a:srgbClr val="FFFFFF"/>
                      </a:solidFill>
                      <a:prstDash val="solid"/>
                    </a:lnR>
                    <a:lnT w="288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78563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2ª a 6ª Feira</a:t>
                      </a:r>
                    </a:p>
                  </a:txBody>
                  <a:tcPr marL="81360" marR="81360">
                    <a:lnL w="2880">
                      <a:solidFill>
                        <a:srgbClr val="FFFFFF"/>
                      </a:solidFill>
                      <a:prstDash val="solid"/>
                    </a:lnL>
                    <a:lnR w="2880">
                      <a:solidFill>
                        <a:srgbClr val="FFFFFF"/>
                      </a:solidFill>
                      <a:prstDash val="solid"/>
                    </a:lnR>
                    <a:lnT w="936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MANHÃ</a:t>
                      </a:r>
                    </a:p>
                  </a:txBody>
                  <a:tcPr marL="81360" marR="81360">
                    <a:lnL w="2880">
                      <a:solidFill>
                        <a:srgbClr val="FFFFFF"/>
                      </a:solidFill>
                      <a:prstDash val="solid"/>
                    </a:lnL>
                    <a:lnR w="2880">
                      <a:solidFill>
                        <a:srgbClr val="FFFFFF"/>
                      </a:solidFill>
                      <a:prstDash val="solid"/>
                    </a:lnR>
                    <a:lnT w="936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08:00/ </a:t>
                      </a: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12:00h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360" marR="81360">
                    <a:lnL w="2880">
                      <a:solidFill>
                        <a:srgbClr val="FFFFFF"/>
                      </a:solidFill>
                      <a:prstDash val="solid"/>
                    </a:lnL>
                    <a:lnR w="2880">
                      <a:solidFill>
                        <a:srgbClr val="FFFFFF"/>
                      </a:solidFill>
                      <a:prstDash val="solid"/>
                    </a:lnR>
                    <a:lnT w="936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8876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2ª a 5ª </a:t>
                      </a: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Feira</a:t>
                      </a:r>
                    </a:p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endParaRPr lang="pt-BR" sz="1600" b="0" strike="noStrike" spc="-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2ª a 5ª Feira</a:t>
                      </a:r>
                    </a:p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360" marR="81360">
                    <a:lnL w="2880">
                      <a:solidFill>
                        <a:srgbClr val="FFFFFF"/>
                      </a:solidFill>
                      <a:prstDash val="solid"/>
                    </a:lnL>
                    <a:lnR w="2880">
                      <a:solidFill>
                        <a:srgbClr val="FFFFFF"/>
                      </a:solidFill>
                      <a:prstDash val="solid"/>
                    </a:lnR>
                    <a:lnT w="936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FFFFFF"/>
                      </a:solidFill>
                      <a:prstDash val="solid"/>
                    </a:lnB>
                    <a:solidFill>
                      <a:srgbClr val="AEE0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TARDE</a:t>
                      </a:r>
                    </a:p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endParaRPr lang="pt-BR" sz="1600" b="0" strike="noStrike" spc="-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NOITE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360" marR="81360">
                    <a:lnL w="2880">
                      <a:solidFill>
                        <a:srgbClr val="FFFFFF"/>
                      </a:solidFill>
                      <a:prstDash val="solid"/>
                    </a:lnL>
                    <a:lnR w="2880">
                      <a:solidFill>
                        <a:srgbClr val="FFFFFF"/>
                      </a:solidFill>
                      <a:prstDash val="solid"/>
                    </a:lnR>
                    <a:lnT w="936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FFFFFF"/>
                      </a:solidFill>
                      <a:prstDash val="solid"/>
                    </a:lnB>
                    <a:solidFill>
                      <a:srgbClr val="AEE0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13:30</a:t>
                      </a: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/ </a:t>
                      </a: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17:00h</a:t>
                      </a:r>
                    </a:p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endParaRPr lang="pt-BR" sz="1600" b="0" strike="noStrike" spc="-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17:00/</a:t>
                      </a:r>
                      <a:r>
                        <a:rPr lang="pt-BR" sz="1600" b="0" strike="noStrike" spc="-1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22</a:t>
                      </a:r>
                      <a:r>
                        <a:rPr lang="pt-BR" sz="1600" b="0" strike="noStrike" spc="-1" baseline="0" dirty="0" smtClean="0">
                          <a:solidFill>
                            <a:srgbClr val="000000"/>
                          </a:solidFill>
                          <a:latin typeface="Arial"/>
                          <a:sym typeface="Wingdings" pitchFamily="2" charset="2"/>
                        </a:rPr>
                        <a:t>:00</a:t>
                      </a:r>
                      <a:endParaRPr lang="pt-BR" sz="1600" b="0" strike="noStrike" spc="-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360" marR="81360">
                    <a:lnL w="2880">
                      <a:solidFill>
                        <a:srgbClr val="FFFFFF"/>
                      </a:solidFill>
                      <a:prstDash val="solid"/>
                    </a:lnL>
                    <a:lnR w="2880">
                      <a:solidFill>
                        <a:srgbClr val="FFFFFF"/>
                      </a:solidFill>
                      <a:prstDash val="solid"/>
                    </a:lnR>
                    <a:lnT w="936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FFFFFF"/>
                      </a:solidFill>
                      <a:prstDash val="solid"/>
                    </a:lnB>
                    <a:solidFill>
                      <a:srgbClr val="AEE0C8"/>
                    </a:solidFill>
                  </a:tcPr>
                </a:tc>
              </a:tr>
            </a:tbl>
          </a:graphicData>
        </a:graphic>
      </p:graphicFrame>
      <p:sp>
        <p:nvSpPr>
          <p:cNvPr id="164" name="Retângulo 3"/>
          <p:cNvSpPr/>
          <p:nvPr/>
        </p:nvSpPr>
        <p:spPr>
          <a:xfrm>
            <a:off x="449640" y="142920"/>
            <a:ext cx="2925000" cy="48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Atividade Semanal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"/>
          <p:cNvSpPr/>
          <p:nvPr/>
        </p:nvSpPr>
        <p:spPr>
          <a:xfrm>
            <a:off x="214282" y="142852"/>
            <a:ext cx="8499960" cy="457879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Planejamento da Seção de Simulação Convencional (</a:t>
            </a:r>
            <a:r>
              <a:rPr lang="pt-BR" sz="26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ESCo</a:t>
            </a:r>
            <a:r>
              <a:rPr lang="pt-BR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aixaDeTexto 3"/>
          <p:cNvSpPr/>
          <p:nvPr/>
        </p:nvSpPr>
        <p:spPr>
          <a:xfrm>
            <a:off x="360000" y="1405800"/>
            <a:ext cx="8426842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pc="-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Conforme planilha semanal</a:t>
            </a:r>
            <a:endParaRPr lang="pt-BR" b="0" strike="noStrike" spc="-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pt-BR" b="0" strike="noStrike" spc="-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ICEA </a:t>
            </a:r>
            <a:r>
              <a:rPr lang="pt-BR" b="0" strike="noStrike" spc="-1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intraer</a:t>
            </a:r>
            <a:r>
              <a:rPr lang="pt-BR" b="0" strike="noStrike" spc="-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</a:t>
            </a:r>
            <a:r>
              <a:rPr lang="pt-BR" b="0" strike="noStrike" spc="-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SIMULAÇÃO                     </a:t>
            </a:r>
            <a:r>
              <a:rPr lang="pt-BR" b="0" strike="noStrike" spc="-1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ESCo</a:t>
            </a:r>
            <a:r>
              <a:rPr lang="pt-BR" b="0" strike="noStrike" spc="-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pt-BR" b="0" strike="noStrike" spc="-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</a:t>
            </a:r>
            <a:r>
              <a:rPr lang="pt-BR" b="0" strike="noStrike" spc="-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PROGRAMAÇÃO</a:t>
            </a:r>
            <a:r>
              <a:rPr lang="pt-BR" b="0" strike="noStrike" spc="-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pt-BR" spc="-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ICEA internet</a:t>
            </a:r>
            <a:r>
              <a:rPr lang="pt-BR" spc="-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pc="-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</a:t>
            </a:r>
            <a:r>
              <a:rPr lang="pt-BR" b="0" strike="noStrike" spc="-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ANUAL</a:t>
            </a:r>
            <a:endParaRPr lang="pt-BR" spc="-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b="0" strike="noStrike" spc="-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    MENSAL</a:t>
            </a:r>
            <a:endParaRPr lang="pt-BR" spc="-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b="0" strike="noStrike" spc="-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   SEMANAL</a:t>
            </a:r>
            <a:endParaRPr lang="pt-BR" b="0" strike="noStrike" spc="-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7" name="Seta para a direita 4"/>
          <p:cNvSpPr/>
          <p:nvPr/>
        </p:nvSpPr>
        <p:spPr>
          <a:xfrm>
            <a:off x="1643042" y="2000240"/>
            <a:ext cx="811482" cy="350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400" b="0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68" name="Seta para a direita 5"/>
          <p:cNvSpPr/>
          <p:nvPr/>
        </p:nvSpPr>
        <p:spPr>
          <a:xfrm>
            <a:off x="3857620" y="1928802"/>
            <a:ext cx="823504" cy="411198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400" b="0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69" name="Seta para a direita 6"/>
          <p:cNvSpPr/>
          <p:nvPr/>
        </p:nvSpPr>
        <p:spPr>
          <a:xfrm>
            <a:off x="5500694" y="1928802"/>
            <a:ext cx="834524" cy="412042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400" b="0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"/>
          <p:cNvPicPr/>
          <p:nvPr/>
        </p:nvPicPr>
        <p:blipFill>
          <a:blip r:embed="rId3"/>
          <a:stretch/>
        </p:blipFill>
        <p:spPr>
          <a:xfrm>
            <a:off x="155520" y="1442880"/>
            <a:ext cx="2680200" cy="9080640"/>
          </a:xfrm>
          <a:prstGeom prst="rect">
            <a:avLst/>
          </a:prstGeom>
          <a:ln w="9525">
            <a:noFill/>
          </a:ln>
        </p:spPr>
      </p:pic>
      <p:pic>
        <p:nvPicPr>
          <p:cNvPr id="171" name="Picture 2"/>
          <p:cNvPicPr/>
          <p:nvPr/>
        </p:nvPicPr>
        <p:blipFill>
          <a:blip r:embed="rId4"/>
          <a:stretch/>
        </p:blipFill>
        <p:spPr>
          <a:xfrm>
            <a:off x="3062880" y="1608480"/>
            <a:ext cx="2963880" cy="8665920"/>
          </a:xfrm>
          <a:prstGeom prst="rect">
            <a:avLst/>
          </a:prstGeom>
          <a:ln w="9525">
            <a:noFill/>
          </a:ln>
        </p:spPr>
      </p:pic>
      <p:pic>
        <p:nvPicPr>
          <p:cNvPr id="172" name="Picture 3"/>
          <p:cNvPicPr/>
          <p:nvPr/>
        </p:nvPicPr>
        <p:blipFill>
          <a:blip r:embed="rId5"/>
          <a:stretch/>
        </p:blipFill>
        <p:spPr>
          <a:xfrm>
            <a:off x="6253920" y="1415520"/>
            <a:ext cx="2670120" cy="9129600"/>
          </a:xfrm>
          <a:prstGeom prst="rect">
            <a:avLst/>
          </a:prstGeom>
          <a:ln w="9525">
            <a:noFill/>
          </a:ln>
        </p:spPr>
      </p:pic>
      <p:sp>
        <p:nvSpPr>
          <p:cNvPr id="173" name="Text Box 4"/>
          <p:cNvSpPr/>
          <p:nvPr/>
        </p:nvSpPr>
        <p:spPr>
          <a:xfrm>
            <a:off x="2286000" y="242280"/>
            <a:ext cx="4382280" cy="883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3000"/>
              </a:lnSpc>
              <a:spcBef>
                <a:spcPts val="1814"/>
              </a:spcBef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FAB - CONCEPÇÃO OPERACIONAL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75" name="Picture 3" descr="C:\Users\josecarlosjcfs\Pictures\ASAS.png"/>
          <p:cNvPicPr/>
          <p:nvPr/>
        </p:nvPicPr>
        <p:blipFill>
          <a:blip r:embed="rId6"/>
          <a:stretch/>
        </p:blipFill>
        <p:spPr>
          <a:xfrm>
            <a:off x="6357960" y="106200"/>
            <a:ext cx="2675520" cy="56088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3" descr="C:\Users\josecarlosjcfs.EFETIVO\Pictures\1.Logo_Santos_Dumont.png"/>
          <p:cNvPicPr/>
          <p:nvPr/>
        </p:nvPicPr>
        <p:blipFill>
          <a:blip r:embed="rId7"/>
          <a:stretch/>
        </p:blipFill>
        <p:spPr>
          <a:xfrm>
            <a:off x="460440" y="106200"/>
            <a:ext cx="1549800" cy="133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"/>
          <p:cNvPicPr/>
          <p:nvPr/>
        </p:nvPicPr>
        <p:blipFill>
          <a:blip r:embed="rId3"/>
          <a:stretch/>
        </p:blipFill>
        <p:spPr>
          <a:xfrm>
            <a:off x="0" y="853920"/>
            <a:ext cx="9142920" cy="6003000"/>
          </a:xfrm>
          <a:prstGeom prst="rect">
            <a:avLst/>
          </a:prstGeom>
          <a:ln w="9525">
            <a:noFill/>
          </a:ln>
        </p:spPr>
      </p:pic>
      <p:pic>
        <p:nvPicPr>
          <p:cNvPr id="178" name="Picture 2"/>
          <p:cNvPicPr/>
          <p:nvPr/>
        </p:nvPicPr>
        <p:blipFill>
          <a:blip r:embed="rId4"/>
          <a:stretch/>
        </p:blipFill>
        <p:spPr>
          <a:xfrm>
            <a:off x="428760" y="1143000"/>
            <a:ext cx="8092440" cy="3616920"/>
          </a:xfrm>
          <a:prstGeom prst="rect">
            <a:avLst/>
          </a:prstGeom>
          <a:ln w="9525">
            <a:noFill/>
          </a:ln>
        </p:spPr>
      </p:pic>
      <p:pic>
        <p:nvPicPr>
          <p:cNvPr id="179" name="Picture 3"/>
          <p:cNvPicPr/>
          <p:nvPr/>
        </p:nvPicPr>
        <p:blipFill>
          <a:blip r:embed="rId5"/>
          <a:stretch/>
        </p:blipFill>
        <p:spPr>
          <a:xfrm>
            <a:off x="128160" y="126720"/>
            <a:ext cx="6071040" cy="65736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4"/>
          <p:cNvPicPr/>
          <p:nvPr/>
        </p:nvPicPr>
        <p:blipFill>
          <a:blip r:embed="rId6"/>
          <a:stretch/>
        </p:blipFill>
        <p:spPr>
          <a:xfrm>
            <a:off x="3522240" y="6431760"/>
            <a:ext cx="1922760" cy="291240"/>
          </a:xfrm>
          <a:prstGeom prst="rect">
            <a:avLst/>
          </a:prstGeom>
          <a:ln w="9525">
            <a:noFill/>
          </a:ln>
        </p:spPr>
      </p:pic>
      <p:pic>
        <p:nvPicPr>
          <p:cNvPr id="181" name="Picture 5"/>
          <p:cNvPicPr/>
          <p:nvPr/>
        </p:nvPicPr>
        <p:blipFill>
          <a:blip r:embed="rId7"/>
          <a:stretch/>
        </p:blipFill>
        <p:spPr>
          <a:xfrm>
            <a:off x="128160" y="5491440"/>
            <a:ext cx="685800" cy="6858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 Box 1"/>
          <p:cNvSpPr/>
          <p:nvPr/>
        </p:nvSpPr>
        <p:spPr>
          <a:xfrm>
            <a:off x="142844" y="142852"/>
            <a:ext cx="8767440" cy="7216207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ORIENTAÇÕES ADMINISTRATIVAS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endParaRPr lang="pt-B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endParaRPr lang="pt-BR" sz="9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Atitude militar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(continência/ postura militar)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Apresentação pessoal (não usar mochila/ bolsa no ombro; padrão cabelo e uniforme);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Uso do crachá à mostra, entrada e saída pelas catracas; 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Silêncio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nos ambientes; 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Não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retirar material das salas e usar as cadeiras de forma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correta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NÃO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retirar equipamentos das tomadas;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Sofá, porta de vidro, janelas </a:t>
            </a:r>
            <a:r>
              <a:rPr lang="pt-BR" sz="20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abertas</a:t>
            </a:r>
            <a:r>
              <a:rPr lang="pt-BR" sz="2000" spc="-1" dirty="0">
                <a:solidFill>
                  <a:srgbClr val="FF0000"/>
                </a:solidFill>
                <a:latin typeface="Calibri"/>
                <a:ea typeface="DejaVu Sans"/>
              </a:rPr>
              <a:t>;</a:t>
            </a:r>
            <a:endParaRPr lang="pt-BR" sz="2000" b="0" strike="noStrike" spc="-1" dirty="0" smtClean="0">
              <a:solidFill>
                <a:srgbClr val="FF0000"/>
              </a:solidFill>
              <a:latin typeface="Calibri"/>
              <a:ea typeface="DejaVu Sans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Apoio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(equipe </a:t>
            </a:r>
            <a:r>
              <a:rPr lang="pt-BR" sz="2000" b="0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ESCo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);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Solicitação </a:t>
            </a:r>
            <a:r>
              <a:rPr lang="pt-BR" sz="20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Credenciais (enviar 15 dias antes junto com a planilha);</a:t>
            </a:r>
          </a:p>
          <a:p>
            <a:pPr marL="216000" indent="-2160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Acesso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à internet -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Login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 senha do Portal do ICEA; </a:t>
            </a:r>
            <a:endParaRPr lang="pt-BR" sz="20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16000" lvl="1" indent="-216000">
              <a:lnSpc>
                <a:spcPct val="150000"/>
              </a:lnSpc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spc="-1" dirty="0">
                <a:solidFill>
                  <a:srgbClr val="FF0000"/>
                </a:solidFill>
                <a:latin typeface="Calibri"/>
              </a:rPr>
              <a:t>SIMULAÇÃO</a:t>
            </a:r>
            <a:r>
              <a:rPr lang="pt-BR" sz="2000" spc="-1" dirty="0">
                <a:solidFill>
                  <a:srgbClr val="000000"/>
                </a:solidFill>
                <a:latin typeface="Calibri"/>
              </a:rPr>
              <a:t> na página </a:t>
            </a:r>
            <a:r>
              <a:rPr lang="pt-BR" sz="2000" spc="-1" dirty="0" err="1">
                <a:solidFill>
                  <a:srgbClr val="000000"/>
                </a:solidFill>
                <a:latin typeface="Calibri"/>
              </a:rPr>
              <a:t>intraer</a:t>
            </a:r>
            <a:r>
              <a:rPr lang="pt-BR" sz="2000" spc="-1" dirty="0">
                <a:solidFill>
                  <a:srgbClr val="000000"/>
                </a:solidFill>
                <a:latin typeface="Calibri"/>
              </a:rPr>
              <a:t> do </a:t>
            </a:r>
            <a:r>
              <a:rPr lang="pt-BR" sz="2000" spc="-1" dirty="0" err="1" smtClean="0">
                <a:solidFill>
                  <a:srgbClr val="000000"/>
                </a:solidFill>
                <a:latin typeface="Calibri"/>
              </a:rPr>
              <a:t>ICEA</a:t>
            </a:r>
            <a:r>
              <a:rPr lang="pt-BR" sz="2000" spc="-1" dirty="0">
                <a:solidFill>
                  <a:srgbClr val="000000"/>
                </a:solidFill>
                <a:latin typeface="Calibri"/>
              </a:rPr>
              <a:t>.</a:t>
            </a:r>
            <a:endParaRPr lang="pt-BR" sz="2000" spc="-1" dirty="0">
              <a:solidFill>
                <a:srgbClr val="000000"/>
              </a:solidFill>
            </a:endParaRPr>
          </a:p>
          <a:p>
            <a:pPr marL="216000"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endParaRPr lang="pt-BR" sz="20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16000"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endParaRPr lang="pt-BR" sz="20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 Box 1"/>
          <p:cNvSpPr/>
          <p:nvPr/>
        </p:nvSpPr>
        <p:spPr>
          <a:xfrm>
            <a:off x="214200" y="214200"/>
            <a:ext cx="8785800" cy="5512664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ORIENTAÇÕES </a:t>
            </a:r>
            <a:r>
              <a:rPr lang="pt-BR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ADMINISTRATIVAS</a:t>
            </a:r>
          </a:p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Dedicação às atividades;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Cuidado com os materiais e equipamentos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(solicitar apoio técnico/Operacional);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Colaborar na organização dos ambientes;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Colaborar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 limpeza,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(BANHEIROS: situação/ reclamações);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NÃO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entrar no banheiro, quando estiver sendo limpo;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Colaborar na economia (informar vazamento de água, apagar luzes, </a:t>
            </a:r>
            <a:r>
              <a:rPr lang="pt-BR" sz="2000" b="0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etc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);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Uso da Copa – Manter a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COPA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limpa e organizada - Sujou/Lavou;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Cesto de Lixo Orgânico e Reciclável;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Alimentação/ água em copo/</a:t>
            </a:r>
            <a:r>
              <a:rPr lang="pt-BR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café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somente na copa;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Não deixar restos de alimentos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na copa e na geladeira, após o término do </a:t>
            </a:r>
            <a:r>
              <a:rPr lang="pt-BR" sz="20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  treinamento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– </a:t>
            </a:r>
            <a:r>
              <a:rPr lang="pt-BR" sz="20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descartar, levar ou doar para o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Espaço “G” - 0800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NÃO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consumir produtos ou alimentos de outras equipes;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ARMÁRIOS (Escaninhos) – Compulsório/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CAUTELA;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Fumar em local adequado – Ar livre, longe de Portas e Janelas; e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Temperatura ambiente – Não alterar as temperaturas dos Ares condicionados.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"/>
          <p:cNvSpPr/>
          <p:nvPr/>
        </p:nvSpPr>
        <p:spPr>
          <a:xfrm>
            <a:off x="185760" y="-2726280"/>
            <a:ext cx="5381640" cy="56502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2800" tIns="41400" rIns="82800" bIns="41400" anchor="ctr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8" name="Rectangle 2"/>
          <p:cNvSpPr/>
          <p:nvPr/>
        </p:nvSpPr>
        <p:spPr>
          <a:xfrm>
            <a:off x="185760" y="-2726280"/>
            <a:ext cx="5381640" cy="56502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2800" tIns="41400" rIns="82800" bIns="41400" anchor="ctr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89" name="Picture 3"/>
          <p:cNvPicPr/>
          <p:nvPr/>
        </p:nvPicPr>
        <p:blipFill>
          <a:blip r:embed="rId3"/>
          <a:stretch/>
        </p:blipFill>
        <p:spPr>
          <a:xfrm>
            <a:off x="2071800" y="1572120"/>
            <a:ext cx="4785120" cy="4727880"/>
          </a:xfrm>
          <a:prstGeom prst="rect">
            <a:avLst/>
          </a:prstGeom>
          <a:ln w="9525">
            <a:noFill/>
          </a:ln>
        </p:spPr>
      </p:pic>
      <p:sp>
        <p:nvSpPr>
          <p:cNvPr id="190" name="Rectangle 4"/>
          <p:cNvSpPr/>
          <p:nvPr/>
        </p:nvSpPr>
        <p:spPr>
          <a:xfrm>
            <a:off x="783360" y="589680"/>
            <a:ext cx="7509960" cy="1345109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spAutoFit/>
          </a:bodyPr>
          <a:lstStyle/>
          <a:p>
            <a:pPr marL="216000" indent="-216000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Trânsito de veículos no </a:t>
            </a:r>
            <a:r>
              <a:rPr lang="pt-BR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DCTA</a:t>
            </a: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lang="pt-BR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pt-BR" sz="2200" b="0" strike="noStrike" spc="-1" dirty="0">
                <a:solidFill>
                  <a:srgbClr val="C9211E"/>
                </a:solidFill>
                <a:latin typeface="Calibri"/>
                <a:ea typeface="DejaVu Sans"/>
              </a:rPr>
              <a:t>Atentar para as velocidades no </a:t>
            </a:r>
            <a:r>
              <a:rPr lang="pt-BR" sz="2200" b="0" strike="noStrike" spc="-1" dirty="0" smtClean="0">
                <a:solidFill>
                  <a:srgbClr val="C9211E"/>
                </a:solidFill>
                <a:latin typeface="Calibri"/>
                <a:ea typeface="DejaVu Sans"/>
              </a:rPr>
              <a:t>Campus;</a:t>
            </a:r>
            <a:endParaRPr lang="pt-BR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Regras de estacionamento </a:t>
            </a:r>
            <a:r>
              <a:rPr lang="pt-BR" sz="22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ICEA</a:t>
            </a:r>
            <a:r>
              <a:rPr lang="pt-BR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pt-BR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endParaRPr lang="pt-BR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aixaDeTexto 6"/>
          <p:cNvSpPr/>
          <p:nvPr/>
        </p:nvSpPr>
        <p:spPr>
          <a:xfrm>
            <a:off x="3593160" y="70200"/>
            <a:ext cx="17539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TRÂNSITO 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"/>
          <p:cNvSpPr/>
          <p:nvPr/>
        </p:nvSpPr>
        <p:spPr>
          <a:xfrm>
            <a:off x="260640" y="162720"/>
            <a:ext cx="8739360" cy="4835039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BDS</a:t>
            </a:r>
          </a:p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endParaRPr lang="pt-BR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 email para veiculação de informações </a:t>
            </a:r>
            <a:r>
              <a:rPr lang="pt-BR" sz="2000" spc="-1" dirty="0">
                <a:solidFill>
                  <a:srgbClr val="000000"/>
                </a:solidFill>
                <a:latin typeface="Calibri"/>
              </a:rPr>
              <a:t>Curso de </a:t>
            </a:r>
            <a:r>
              <a:rPr lang="pt-BR" sz="2000" spc="-1" dirty="0" smtClean="0">
                <a:solidFill>
                  <a:srgbClr val="000000"/>
                </a:solidFill>
                <a:latin typeface="Calibri"/>
              </a:rPr>
              <a:t>Pilotagem(</a:t>
            </a:r>
            <a:r>
              <a:rPr lang="pt-BR" sz="20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60</a:t>
            </a:r>
            <a:r>
              <a:rPr lang="pt-BR" sz="20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dias de antecedência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início do treinamento para a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TWR-360°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PAELS;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lang="pt-BR" sz="20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30 </a:t>
            </a:r>
            <a:r>
              <a:rPr lang="pt-BR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dias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antecedência do início dos treinamentos na TWR180, e SISCO/SICAD), é o da ESCO: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esco.icea@fab.mil.br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34"/>
              </a:spcAft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Enviar via </a:t>
            </a:r>
            <a:r>
              <a:rPr lang="pt-BR" sz="2000" b="0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email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para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  <a:hlinkClick r:id="rId3"/>
              </a:rPr>
              <a:t>esco.icea@fab.mil.br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contendo os Manuais do TRN</a:t>
            </a:r>
            <a:r>
              <a:rPr lang="pt-BR" sz="20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, PTS.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NÃO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Excluir BDS não utilizadas – Deixar a equipe da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ESCo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gerenciar as BDS;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Avaliação – </a:t>
            </a:r>
            <a:r>
              <a:rPr lang="pt-BR" sz="20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LOGIN e Senha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: </a:t>
            </a:r>
            <a:r>
              <a:rPr lang="pt-BR" sz="20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Disponibilizado pela equipe da ESCO;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34"/>
              </a:spcAft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Confirmar realização curso de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Pilotagem </a:t>
            </a:r>
            <a:r>
              <a:rPr lang="pt-BR" sz="20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TWR-360°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EAD</a:t>
            </a:r>
            <a:r>
              <a:rPr lang="pt-BR" sz="20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; e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1134"/>
              </a:spcAft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Seguir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as orientações da equipe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ESCo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quanto a modificações de BDS, backup,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difusão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 qualquer outro procedimento que possa apagar ou danificar alguma BDS arquivada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(NA DÚVIDA, CHAME A EQUIPE </a:t>
            </a:r>
            <a:r>
              <a:rPr lang="pt-BR" sz="20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ESCO).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"/>
          <p:cNvSpPr/>
          <p:nvPr/>
        </p:nvSpPr>
        <p:spPr>
          <a:xfrm>
            <a:off x="214200" y="178920"/>
            <a:ext cx="8678280" cy="533607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1720" tIns="42480" rIns="81720" bIns="4248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COORDENADORES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09600" lvl="1" indent="-3096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Apresentação ao Diretor do ICEA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(Oficial Superior);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09600" lvl="1" indent="-3096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Coordenadores devem acompanhar o desempenho dos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treinandos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09600" lvl="1" indent="-3096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As planilhas de Pilotagem EAD (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TWR-360°)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 as planilhas PAELS devem ser enviadas nos prazos previstos; 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09600" lvl="1" indent="-3096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Relatório (Enviar via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email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conforme modelo CIRCEA 100-42); 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09600" lvl="1" indent="-309600" algn="just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Fichas de Avaliação: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Serão </a:t>
            </a:r>
            <a:r>
              <a:rPr lang="pt-BR" sz="2000" spc="-1" dirty="0" smtClean="0">
                <a:solidFill>
                  <a:srgbClr val="000000"/>
                </a:solidFill>
                <a:latin typeface="Calibri"/>
                <a:ea typeface="DejaVu Sans"/>
              </a:rPr>
              <a:t>impressas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, assinadas, digitalizadas e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organizadas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de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forma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Semanal e enviadas para ESCO,  Setor de Avaliação do ICEA</a:t>
            </a:r>
            <a:r>
              <a:rPr lang="pt-BR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000" spc="-1" dirty="0" smtClean="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responsável pela localidade.</a:t>
            </a:r>
          </a:p>
          <a:p>
            <a:pPr marL="309600" lvl="1" indent="-309600" algn="just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Impressões: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Enviar para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esco.icea@fab.mil.br;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09600" lvl="1" indent="-3096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Cumprimento dos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horários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 do planejamento;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09600" lvl="1" indent="-3096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Verificar previamente, a situação da equipe no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EAD Pilotagem </a:t>
            </a:r>
            <a:r>
              <a:rPr lang="pt-BR" sz="20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TWR-360°.</a:t>
            </a:r>
          </a:p>
          <a:p>
            <a:pPr marL="0" lvl="1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240" cy="1144800"/>
          </a:xfrm>
        </p:spPr>
        <p:txBody>
          <a:bodyPr/>
          <a:lstStyle/>
          <a:p>
            <a:pPr algn="ctr"/>
            <a:r>
              <a:rPr lang="pt-BR" sz="4400" dirty="0" smtClean="0"/>
              <a:t>QRCODE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57200" y="1196752"/>
            <a:ext cx="8229240" cy="4385048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47058"/>
              </p:ext>
            </p:extLst>
          </p:nvPr>
        </p:nvGraphicFramePr>
        <p:xfrm>
          <a:off x="467544" y="1628800"/>
          <a:ext cx="8229600" cy="2889489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889489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  <a:latin typeface="Calibri"/>
                        </a:rPr>
                        <a:t>Informo que os funcionários civis (DACTA) deverão possuir </a:t>
                      </a:r>
                      <a:r>
                        <a:rPr lang="pt-BR" b="1" dirty="0" err="1">
                          <a:effectLst/>
                          <a:latin typeface="Calibri"/>
                        </a:rPr>
                        <a:t>QRCode</a:t>
                      </a:r>
                      <a:r>
                        <a:rPr lang="pt-BR" b="1" dirty="0">
                          <a:effectLst/>
                          <a:latin typeface="Calibri"/>
                        </a:rPr>
                        <a:t> para permitir o acesso aos Portões da GUARNAE-SJ, e por isso deverão encaminhar: </a:t>
                      </a:r>
                      <a:br>
                        <a:rPr lang="pt-BR" b="1" dirty="0">
                          <a:effectLst/>
                          <a:latin typeface="Calibri"/>
                        </a:rPr>
                      </a:br>
                      <a:r>
                        <a:rPr lang="pt-BR" b="1" dirty="0">
                          <a:effectLst/>
                          <a:latin typeface="Calibri"/>
                        </a:rPr>
                        <a:t>- Foto Digital 3x4 com o respectivo nome e</a:t>
                      </a:r>
                      <a:br>
                        <a:rPr lang="pt-BR" b="1" dirty="0">
                          <a:effectLst/>
                          <a:latin typeface="Calibri"/>
                        </a:rPr>
                      </a:br>
                      <a:r>
                        <a:rPr lang="pt-BR" b="1" dirty="0">
                          <a:effectLst/>
                          <a:latin typeface="Calibri"/>
                        </a:rPr>
                        <a:t>- Cópia da Identidade ou CNH.</a:t>
                      </a:r>
                      <a:br>
                        <a:rPr lang="pt-BR" b="1" dirty="0">
                          <a:effectLst/>
                          <a:latin typeface="Calibri"/>
                        </a:rPr>
                      </a:br>
                      <a:r>
                        <a:rPr lang="pt-BR" b="1" dirty="0">
                          <a:effectLst/>
                          <a:latin typeface="Calibri"/>
                        </a:rPr>
                        <a:t>(formatos permitidos: .</a:t>
                      </a:r>
                      <a:r>
                        <a:rPr lang="pt-BR" b="1" dirty="0" err="1">
                          <a:effectLst/>
                          <a:latin typeface="Calibri"/>
                        </a:rPr>
                        <a:t>gif</a:t>
                      </a:r>
                      <a:r>
                        <a:rPr lang="pt-BR" b="1" dirty="0">
                          <a:effectLst/>
                          <a:latin typeface="Calibri"/>
                        </a:rPr>
                        <a:t>, .</a:t>
                      </a:r>
                      <a:r>
                        <a:rPr lang="pt-BR" b="1" dirty="0" err="1">
                          <a:effectLst/>
                          <a:latin typeface="Calibri"/>
                        </a:rPr>
                        <a:t>jpeg</a:t>
                      </a:r>
                      <a:r>
                        <a:rPr lang="pt-BR" b="1" dirty="0">
                          <a:effectLst/>
                          <a:latin typeface="Calibri"/>
                        </a:rPr>
                        <a:t>, .</a:t>
                      </a:r>
                      <a:r>
                        <a:rPr lang="pt-BR" b="1" dirty="0" err="1">
                          <a:effectLst/>
                          <a:latin typeface="Calibri"/>
                        </a:rPr>
                        <a:t>jpg</a:t>
                      </a:r>
                      <a:r>
                        <a:rPr lang="pt-BR" b="1" dirty="0">
                          <a:effectLst/>
                          <a:latin typeface="Calibri"/>
                        </a:rPr>
                        <a:t> ou .</a:t>
                      </a:r>
                      <a:r>
                        <a:rPr lang="pt-BR" b="1" dirty="0" err="1">
                          <a:effectLst/>
                          <a:latin typeface="Calibri"/>
                        </a:rPr>
                        <a:t>png</a:t>
                      </a:r>
                      <a:r>
                        <a:rPr lang="pt-BR" b="1" dirty="0">
                          <a:effectLst/>
                          <a:latin typeface="Calibri"/>
                        </a:rPr>
                        <a:t>. A foto, bem como a cópia, devem ter no máximo 500KB cada uma.) </a:t>
                      </a:r>
                      <a:endParaRPr lang="pt-BR" b="1" dirty="0" smtClean="0">
                        <a:effectLst/>
                        <a:latin typeface="Calibri"/>
                      </a:endParaRPr>
                    </a:p>
                    <a:p>
                      <a:pPr algn="ctr"/>
                      <a:r>
                        <a:rPr lang="pt-BR" b="1" dirty="0" smtClean="0">
                          <a:effectLst/>
                          <a:latin typeface="Calibri"/>
                        </a:rPr>
                        <a:t>NÃO ACEITA PDF</a:t>
                      </a:r>
                      <a:endParaRPr lang="pt-BR" dirty="0">
                        <a:effectLst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1C2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31749"/>
              </p:ext>
            </p:extLst>
          </p:nvPr>
        </p:nvGraphicFramePr>
        <p:xfrm>
          <a:off x="467544" y="4509120"/>
          <a:ext cx="8229600" cy="11887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  <a:latin typeface="Calibri"/>
                        </a:rPr>
                        <a:t>Informo ainda que os militares que tiverem interesse em confeccionar o </a:t>
                      </a:r>
                      <a:r>
                        <a:rPr lang="pt-BR" b="1" dirty="0" err="1">
                          <a:effectLst/>
                          <a:latin typeface="Calibri"/>
                        </a:rPr>
                        <a:t>QRCode</a:t>
                      </a:r>
                      <a:r>
                        <a:rPr lang="pt-BR" b="1" dirty="0">
                          <a:effectLst/>
                          <a:latin typeface="Calibri"/>
                        </a:rPr>
                        <a:t> para facilitar o acesso aos Portões da GUARNAE-SJ, deverão também encaminhar as informações acima, de forma antecipada. </a:t>
                      </a:r>
                      <a:br>
                        <a:rPr lang="pt-BR" b="1" dirty="0">
                          <a:effectLst/>
                          <a:latin typeface="Calibri"/>
                        </a:rPr>
                      </a:br>
                      <a:endParaRPr lang="pt-BR" dirty="0">
                        <a:effectLst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34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304920" y="76320"/>
            <a:ext cx="8838000" cy="48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OBJETIVOS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ontent Placeholder 2"/>
          <p:cNvSpPr/>
          <p:nvPr/>
        </p:nvSpPr>
        <p:spPr>
          <a:xfrm>
            <a:off x="304920" y="785880"/>
            <a:ext cx="8480880" cy="488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3000"/>
              </a:lnSpc>
              <a:spcAft>
                <a:spcPts val="1134"/>
              </a:spcAft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Conhecer a estrutura organizacional do ICEA e da ESO;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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Identificar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as principais facilidades disponíveis ao visitante;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46088" indent="-446088" algn="just">
              <a:lnSpc>
                <a:spcPct val="150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"/>
              <a:tabLst>
                <a:tab pos="0" algn="l"/>
                <a:tab pos="446088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29863" algn="l"/>
                <a:tab pos="10779125" algn="l"/>
              </a:tabLst>
            </a:pPr>
            <a:r>
              <a:rPr lang="pt-BR" sz="2400" spc="-1" dirty="0" smtClean="0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eforçar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as orientações de Doutrina do Comando da Aeronáutica e DECEA;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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Destacar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avisos e orientações relativos à </a:t>
            </a:r>
            <a:r>
              <a:rPr lang="pt-BR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ESCo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 e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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Orientar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sobre atividades específicas.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7"/>
          <p:cNvSpPr/>
          <p:nvPr/>
        </p:nvSpPr>
        <p:spPr>
          <a:xfrm>
            <a:off x="214200" y="142920"/>
            <a:ext cx="8678280" cy="764837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1720" tIns="42480" rIns="81720" bIns="4248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COORDENADORES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09600" lvl="1" indent="-309600" algn="just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As informações e solicitações seguirão o fluxo hierárquico para serem enviadas ao nível superior ou setor específico do ICEA;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09600" lvl="1" indent="-3096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Qualquer mudança na programação precisa ser coordenada, antecipadamente, com a Gerência da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ESCo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09600" lvl="1" indent="-3096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Reserva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SALA DE </a:t>
            </a:r>
            <a:r>
              <a:rPr lang="pt-BR" sz="20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BRIEFING/Reunião(I03) </a:t>
            </a:r>
            <a:r>
              <a:rPr lang="pt-B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–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Coordenar antecipadamente;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09600" lvl="1" indent="-309600" algn="just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341280" algn="l"/>
                <a:tab pos="789120" algn="l"/>
                <a:tab pos="1238400" algn="l"/>
                <a:tab pos="1687680" algn="l"/>
                <a:tab pos="2136600" algn="l"/>
                <a:tab pos="2585880" algn="l"/>
                <a:tab pos="3035160" algn="l"/>
                <a:tab pos="3484440" algn="l"/>
                <a:tab pos="3933720" algn="l"/>
                <a:tab pos="4383000" algn="l"/>
                <a:tab pos="4832280" algn="l"/>
                <a:tab pos="5281560" algn="l"/>
                <a:tab pos="5730840" algn="l"/>
                <a:tab pos="6180120" algn="l"/>
                <a:tab pos="6629400" algn="l"/>
                <a:tab pos="7078680" algn="l"/>
                <a:tab pos="7527960" algn="l"/>
                <a:tab pos="7977240" algn="l"/>
                <a:tab pos="8426520" algn="l"/>
                <a:tab pos="8875800" algn="l"/>
                <a:tab pos="932508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Retirada da chave : O instrutor ou o coordenador deverá retirar a chave dos laboratórios. Essa chave deve ser devolvida ao final da instrução (até às 17:00h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);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lvl="1" indent="-3429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 pitchFamily="34" charset="0"/>
              <a:buChar char="•"/>
              <a:tabLst>
                <a:tab pos="341280" algn="l"/>
                <a:tab pos="789120" algn="l"/>
                <a:tab pos="1238400" algn="l"/>
                <a:tab pos="1687680" algn="l"/>
                <a:tab pos="2136600" algn="l"/>
                <a:tab pos="2585880" algn="l"/>
                <a:tab pos="3035160" algn="l"/>
                <a:tab pos="3484440" algn="l"/>
                <a:tab pos="3933720" algn="l"/>
                <a:tab pos="4383000" algn="l"/>
                <a:tab pos="4832280" algn="l"/>
                <a:tab pos="5281560" algn="l"/>
                <a:tab pos="5730840" algn="l"/>
                <a:tab pos="6180120" algn="l"/>
                <a:tab pos="6629400" algn="l"/>
                <a:tab pos="7078680" algn="l"/>
                <a:tab pos="7527960" algn="l"/>
                <a:tab pos="7977240" algn="l"/>
                <a:tab pos="8426520" algn="l"/>
                <a:tab pos="8875800" algn="l"/>
                <a:tab pos="932508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Locais de retiradas: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SISCO/TWR-180°/TWR-360°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– Sala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I16;</a:t>
            </a:r>
          </a:p>
          <a:p>
            <a:pPr marL="342900" lvl="1" indent="-342900" algn="just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 pitchFamily="34" charset="0"/>
              <a:buChar char="•"/>
              <a:tabLst>
                <a:tab pos="341280" algn="l"/>
                <a:tab pos="789120" algn="l"/>
                <a:tab pos="1238400" algn="l"/>
                <a:tab pos="1687680" algn="l"/>
                <a:tab pos="2136600" algn="l"/>
                <a:tab pos="2585880" algn="l"/>
                <a:tab pos="3035160" algn="l"/>
                <a:tab pos="3484440" algn="l"/>
                <a:tab pos="3933720" algn="l"/>
                <a:tab pos="4383000" algn="l"/>
                <a:tab pos="4832280" algn="l"/>
                <a:tab pos="5281560" algn="l"/>
                <a:tab pos="5730840" algn="l"/>
                <a:tab pos="6180120" algn="l"/>
                <a:tab pos="6629400" algn="l"/>
                <a:tab pos="7078680" algn="l"/>
                <a:tab pos="7527960" algn="l"/>
                <a:tab pos="7977240" algn="l"/>
                <a:tab pos="8426520" algn="l"/>
                <a:tab pos="8875800" algn="l"/>
                <a:tab pos="9325080" algn="l"/>
              </a:tabLst>
            </a:pPr>
            <a:r>
              <a:rPr lang="pt-BR" sz="20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Não solicitar a equipe da limpeza qualquer material ou limpeza, solicitar a equipe da </a:t>
            </a:r>
            <a:r>
              <a:rPr lang="pt-BR" sz="2000" spc="-1" dirty="0" err="1" smtClean="0">
                <a:solidFill>
                  <a:srgbClr val="000000"/>
                </a:solidFill>
                <a:latin typeface="Calibri"/>
                <a:ea typeface="Microsoft YaHei"/>
              </a:rPr>
              <a:t>ESCO</a:t>
            </a:r>
            <a:r>
              <a:rPr lang="pt-BR" sz="20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;</a:t>
            </a:r>
          </a:p>
          <a:p>
            <a:pPr marL="342900" lvl="1" indent="-3429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 pitchFamily="34" charset="0"/>
              <a:buChar char="•"/>
              <a:tabLst>
                <a:tab pos="341280" algn="l"/>
                <a:tab pos="789120" algn="l"/>
                <a:tab pos="1238400" algn="l"/>
                <a:tab pos="1687680" algn="l"/>
                <a:tab pos="2136600" algn="l"/>
                <a:tab pos="2585880" algn="l"/>
                <a:tab pos="3035160" algn="l"/>
                <a:tab pos="3484440" algn="l"/>
                <a:tab pos="3933720" algn="l"/>
                <a:tab pos="4383000" algn="l"/>
                <a:tab pos="4832280" algn="l"/>
                <a:tab pos="5281560" algn="l"/>
                <a:tab pos="5730840" algn="l"/>
                <a:tab pos="6180120" algn="l"/>
                <a:tab pos="6629400" algn="l"/>
                <a:tab pos="7078680" algn="l"/>
                <a:tab pos="7527960" algn="l"/>
                <a:tab pos="7977240" algn="l"/>
                <a:tab pos="8426520" algn="l"/>
                <a:tab pos="8875800" algn="l"/>
                <a:tab pos="9325080" algn="l"/>
              </a:tabLst>
            </a:pP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Solicitação de extensão de horário deverá ser coordenado com 24h de antecedência; e</a:t>
            </a:r>
          </a:p>
          <a:p>
            <a:pPr marL="342900" lvl="1" indent="-3429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 pitchFamily="34" charset="0"/>
              <a:buChar char="•"/>
              <a:tabLst>
                <a:tab pos="341280" algn="l"/>
                <a:tab pos="789120" algn="l"/>
                <a:tab pos="1238400" algn="l"/>
                <a:tab pos="1687680" algn="l"/>
                <a:tab pos="2136600" algn="l"/>
                <a:tab pos="2585880" algn="l"/>
                <a:tab pos="3035160" algn="l"/>
                <a:tab pos="3484440" algn="l"/>
                <a:tab pos="3933720" algn="l"/>
                <a:tab pos="4383000" algn="l"/>
                <a:tab pos="4832280" algn="l"/>
                <a:tab pos="5281560" algn="l"/>
                <a:tab pos="5730840" algn="l"/>
                <a:tab pos="6180120" algn="l"/>
                <a:tab pos="6629400" algn="l"/>
                <a:tab pos="7078680" algn="l"/>
                <a:tab pos="7527960" algn="l"/>
                <a:tab pos="7977240" algn="l"/>
                <a:tab pos="8426520" algn="l"/>
                <a:tab pos="8875800" algn="l"/>
                <a:tab pos="9325080" algn="l"/>
              </a:tabLst>
            </a:pPr>
            <a:r>
              <a:rPr lang="pt-BR" sz="20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Portaria do DCTA(12) 39473030/ Recepção ICEA (12) 39459080/ </a:t>
            </a:r>
            <a:r>
              <a:rPr lang="pt-BR" sz="2000" spc="-1" dirty="0" err="1" smtClean="0">
                <a:solidFill>
                  <a:srgbClr val="000000"/>
                </a:solidFill>
                <a:latin typeface="Calibri"/>
                <a:ea typeface="Microsoft YaHei"/>
              </a:rPr>
              <a:t>Sgt</a:t>
            </a:r>
            <a:r>
              <a:rPr lang="pt-BR" sz="20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 de dia ao ICEA (12) 39459088.</a:t>
            </a:r>
            <a:endParaRPr lang="pt-BR" sz="2000" b="0" strike="noStrike" spc="-1" dirty="0" smtClean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342900" lvl="1" indent="-3429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 pitchFamily="34" charset="0"/>
              <a:buChar char="•"/>
              <a:tabLst>
                <a:tab pos="341280" algn="l"/>
                <a:tab pos="789120" algn="l"/>
                <a:tab pos="1238400" algn="l"/>
                <a:tab pos="1687680" algn="l"/>
                <a:tab pos="2136600" algn="l"/>
                <a:tab pos="2585880" algn="l"/>
                <a:tab pos="3035160" algn="l"/>
                <a:tab pos="3484440" algn="l"/>
                <a:tab pos="3933720" algn="l"/>
                <a:tab pos="4383000" algn="l"/>
                <a:tab pos="4832280" algn="l"/>
                <a:tab pos="5281560" algn="l"/>
                <a:tab pos="5730840" algn="l"/>
                <a:tab pos="6180120" algn="l"/>
                <a:tab pos="6629400" algn="l"/>
                <a:tab pos="7078680" algn="l"/>
                <a:tab pos="7527960" algn="l"/>
                <a:tab pos="7977240" algn="l"/>
                <a:tab pos="8426520" algn="l"/>
                <a:tab pos="8875800" algn="l"/>
                <a:tab pos="9325080" algn="l"/>
              </a:tabLst>
            </a:pPr>
            <a:endParaRPr lang="pt-BR" sz="2000" b="0" strike="noStrike" spc="-1" dirty="0" smtClean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0" lvl="1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tabLst>
                <a:tab pos="341280" algn="l"/>
                <a:tab pos="789120" algn="l"/>
                <a:tab pos="1238400" algn="l"/>
                <a:tab pos="1687680" algn="l"/>
                <a:tab pos="2136600" algn="l"/>
                <a:tab pos="2585880" algn="l"/>
                <a:tab pos="3035160" algn="l"/>
                <a:tab pos="3484440" algn="l"/>
                <a:tab pos="3933720" algn="l"/>
                <a:tab pos="4383000" algn="l"/>
                <a:tab pos="4832280" algn="l"/>
                <a:tab pos="5281560" algn="l"/>
                <a:tab pos="5730840" algn="l"/>
                <a:tab pos="6180120" algn="l"/>
                <a:tab pos="6629400" algn="l"/>
                <a:tab pos="7078680" algn="l"/>
                <a:tab pos="7527960" algn="l"/>
                <a:tab pos="7977240" algn="l"/>
                <a:tab pos="8426520" algn="l"/>
                <a:tab pos="8875800" algn="l"/>
                <a:tab pos="9325080" algn="l"/>
              </a:tabLst>
            </a:pPr>
            <a:endParaRPr lang="pt-BR" sz="2000" b="0" strike="noStrike" spc="-1" dirty="0" smtClean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342900" lvl="1" indent="-3429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 pitchFamily="34" charset="0"/>
              <a:buChar char="•"/>
              <a:tabLst>
                <a:tab pos="341280" algn="l"/>
                <a:tab pos="789120" algn="l"/>
                <a:tab pos="1238400" algn="l"/>
                <a:tab pos="1687680" algn="l"/>
                <a:tab pos="2136600" algn="l"/>
                <a:tab pos="2585880" algn="l"/>
                <a:tab pos="3035160" algn="l"/>
                <a:tab pos="3484440" algn="l"/>
                <a:tab pos="3933720" algn="l"/>
                <a:tab pos="4383000" algn="l"/>
                <a:tab pos="4832280" algn="l"/>
                <a:tab pos="5281560" algn="l"/>
                <a:tab pos="5730840" algn="l"/>
                <a:tab pos="6180120" algn="l"/>
                <a:tab pos="6629400" algn="l"/>
                <a:tab pos="7078680" algn="l"/>
                <a:tab pos="7527960" algn="l"/>
                <a:tab pos="7977240" algn="l"/>
                <a:tab pos="8426520" algn="l"/>
                <a:tab pos="8875800" algn="l"/>
                <a:tab pos="9325080" algn="l"/>
              </a:tabLst>
            </a:pPr>
            <a:endParaRPr lang="pt-BR" sz="2000" b="0" strike="noStrike" spc="-1" dirty="0" smtClean="0">
              <a:latin typeface="Calibri"/>
              <a:ea typeface="Microsoft YaHei"/>
            </a:endParaRPr>
          </a:p>
          <a:p>
            <a:pPr marL="309600" lvl="1" indent="-3096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Arial"/>
              <a:buChar char="•"/>
              <a:tabLst>
                <a:tab pos="341280" algn="l"/>
                <a:tab pos="789120" algn="l"/>
                <a:tab pos="1238400" algn="l"/>
                <a:tab pos="1687680" algn="l"/>
                <a:tab pos="2136600" algn="l"/>
                <a:tab pos="2585880" algn="l"/>
                <a:tab pos="3035160" algn="l"/>
                <a:tab pos="3484440" algn="l"/>
                <a:tab pos="3933720" algn="l"/>
                <a:tab pos="4383000" algn="l"/>
                <a:tab pos="4832280" algn="l"/>
                <a:tab pos="5281560" algn="l"/>
                <a:tab pos="5730840" algn="l"/>
                <a:tab pos="6180120" algn="l"/>
                <a:tab pos="6629400" algn="l"/>
                <a:tab pos="7078680" algn="l"/>
                <a:tab pos="7527960" algn="l"/>
                <a:tab pos="7977240" algn="l"/>
                <a:tab pos="8426520" algn="l"/>
                <a:tab pos="8875800" algn="l"/>
                <a:tab pos="9325080" algn="l"/>
              </a:tabLst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 Box 1"/>
          <p:cNvSpPr/>
          <p:nvPr/>
        </p:nvSpPr>
        <p:spPr>
          <a:xfrm>
            <a:off x="391680" y="124200"/>
            <a:ext cx="8424360" cy="3570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Espírito de Equipe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endParaRPr lang="pt-BR" sz="3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2500" b="0" strike="noStrike" spc="-1">
                <a:solidFill>
                  <a:srgbClr val="000000"/>
                </a:solidFill>
                <a:latin typeface="Calibri"/>
                <a:ea typeface="DejaVu Sans"/>
              </a:rPr>
              <a:t>	Deve prevalecer sempre, devendo ser constantemente estimulado, não só internamente, como também, com a equipe de instrução e apoio.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245"/>
              </a:spcBef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Picture 2"/>
          <p:cNvPicPr/>
          <p:nvPr/>
        </p:nvPicPr>
        <p:blipFill>
          <a:blip r:embed="rId3"/>
          <a:stretch/>
        </p:blipFill>
        <p:spPr>
          <a:xfrm>
            <a:off x="2808000" y="3286080"/>
            <a:ext cx="3639240" cy="24271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"/>
          <p:cNvSpPr/>
          <p:nvPr/>
        </p:nvSpPr>
        <p:spPr>
          <a:xfrm>
            <a:off x="326880" y="70200"/>
            <a:ext cx="8620200" cy="151701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800" b="1" strike="noStrike" spc="-1" dirty="0">
                <a:solidFill>
                  <a:schemeClr val="accent2">
                    <a:lumMod val="75000"/>
                  </a:schemeClr>
                </a:solidFill>
                <a:latin typeface="Calibri"/>
                <a:ea typeface="DejaVu Sans"/>
              </a:rPr>
              <a:t>FALE com </a:t>
            </a:r>
            <a:r>
              <a:rPr lang="pt-BR" sz="2800" b="1" strike="noStrike" spc="-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DejaVu Sans"/>
              </a:rPr>
              <a:t>a ESCO</a:t>
            </a:r>
          </a:p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endParaRPr lang="pt-BR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endParaRPr lang="pt-BR" sz="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ctr">
              <a:lnSpc>
                <a:spcPct val="93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  <a:tab pos="8557920" algn="l"/>
              </a:tabLst>
            </a:pPr>
            <a:r>
              <a:rPr lang="pt-BR" sz="25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Observações</a:t>
            </a:r>
            <a:r>
              <a:rPr lang="pt-BR" sz="25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criticas e/ou possibilidades de melhorias: </a:t>
            </a:r>
            <a:r>
              <a:rPr lang="pt-BR" sz="25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esco.icea@fab.mil.br</a:t>
            </a:r>
            <a:endParaRPr lang="pt-BR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Imagem 197"/>
          <p:cNvPicPr/>
          <p:nvPr/>
        </p:nvPicPr>
        <p:blipFill>
          <a:blip r:embed="rId3" cstate="print"/>
          <a:stretch/>
        </p:blipFill>
        <p:spPr>
          <a:xfrm>
            <a:off x="1071538" y="1857364"/>
            <a:ext cx="6143668" cy="434197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 Box 1"/>
          <p:cNvSpPr/>
          <p:nvPr/>
        </p:nvSpPr>
        <p:spPr>
          <a:xfrm>
            <a:off x="391680" y="227520"/>
            <a:ext cx="8490600" cy="538564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CONTATOS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Chefe da Subdivisão de Simulações Operacionais (ESO): 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        </a:t>
            </a:r>
            <a:r>
              <a:rPr lang="pt-B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Maj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R1 CTA </a:t>
            </a:r>
            <a:r>
              <a:rPr lang="pt-B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J.Carlos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	jcarlosjcc1@fab.mil.br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Fone: (12) 3945 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9277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endParaRPr lang="pt-BR" sz="5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Adjunto da Subdivisão de Simulações Operacionais (ESO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): 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 CAP ESP CTA João Paulo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  joaopaulojpvr@fab.mil.br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Fone: (12) 3945 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9320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endParaRPr lang="pt-BR" sz="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Chefe da Seção de Simulação de Convencional (</a:t>
            </a:r>
            <a:r>
              <a:rPr lang="pt-B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ESCo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): 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	</a:t>
            </a:r>
            <a:r>
              <a:rPr lang="pt-BR" sz="1800" b="0" strike="noStrike" spc="-1" dirty="0">
                <a:solidFill>
                  <a:srgbClr val="C9211E"/>
                </a:solidFill>
                <a:latin typeface="Calibri"/>
                <a:ea typeface="DejaVu Sans"/>
              </a:rPr>
              <a:t> </a:t>
            </a:r>
            <a:r>
              <a:rPr lang="pt-BR" spc="-1" dirty="0">
                <a:solidFill>
                  <a:srgbClr val="000000"/>
                </a:solidFill>
                <a:latin typeface="Calibri"/>
              </a:rPr>
              <a:t> 1º </a:t>
            </a:r>
            <a:r>
              <a:rPr lang="pt-BR" spc="-1" dirty="0" err="1">
                <a:solidFill>
                  <a:srgbClr val="000000"/>
                </a:solidFill>
                <a:latin typeface="Calibri"/>
              </a:rPr>
              <a:t>Ten</a:t>
            </a:r>
            <a:r>
              <a:rPr lang="pt-BR" spc="-1" dirty="0">
                <a:solidFill>
                  <a:srgbClr val="000000"/>
                </a:solidFill>
                <a:latin typeface="Calibri"/>
              </a:rPr>
              <a:t> QOEA CTA Adeilton </a:t>
            </a:r>
            <a:endParaRPr lang="pt-BR" spc="-1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pc="-1" dirty="0">
                <a:solidFill>
                  <a:srgbClr val="000000"/>
                </a:solidFill>
                <a:latin typeface="Calibri"/>
              </a:rPr>
              <a:t>                 adeiltonamco@fab.mil.br</a:t>
            </a:r>
            <a:endParaRPr lang="pt-BR" spc="-1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pc="-1" dirty="0">
                <a:solidFill>
                  <a:srgbClr val="000000"/>
                </a:solidFill>
                <a:latin typeface="Calibri"/>
              </a:rPr>
              <a:t>Fone: (12) 3945 </a:t>
            </a:r>
            <a:r>
              <a:rPr lang="pt-BR" spc="-1" dirty="0" smtClean="0">
                <a:solidFill>
                  <a:srgbClr val="000000"/>
                </a:solidFill>
                <a:latin typeface="Calibri"/>
              </a:rPr>
              <a:t>9264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endParaRPr lang="pt-BR" sz="5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 Box 1"/>
          <p:cNvSpPr/>
          <p:nvPr/>
        </p:nvSpPr>
        <p:spPr>
          <a:xfrm>
            <a:off x="522720" y="214200"/>
            <a:ext cx="8205480" cy="486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880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48960" algn="l"/>
                <a:tab pos="8556480" algn="l"/>
                <a:tab pos="8964000" algn="l"/>
                <a:tab pos="9371520" algn="l"/>
                <a:tab pos="9779040" algn="l"/>
              </a:tabLst>
            </a:pPr>
            <a:r>
              <a:rPr lang="pt-BR" sz="25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	</a:t>
            </a:r>
            <a:r>
              <a:rPr lang="pt-B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ROTEIRO: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tabLst>
                <a:tab pos="0" algn="l"/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880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48960" algn="l"/>
                <a:tab pos="8556480" algn="l"/>
                <a:tab pos="8964000" algn="l"/>
                <a:tab pos="9371520" algn="l"/>
                <a:tab pos="9779040" algn="l"/>
              </a:tabLst>
            </a:pP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spcAft>
                <a:spcPts val="54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880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48960" algn="l"/>
                <a:tab pos="8556480" algn="l"/>
                <a:tab pos="8964000" algn="l"/>
                <a:tab pos="9371520" algn="l"/>
                <a:tab pos="977904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Estrutura do </a:t>
            </a:r>
            <a:r>
              <a:rPr lang="pt-BR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ICEA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spcAft>
                <a:spcPts val="54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880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48960" algn="l"/>
                <a:tab pos="8556480" algn="l"/>
                <a:tab pos="8964000" algn="l"/>
                <a:tab pos="9371520" algn="l"/>
                <a:tab pos="977904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Facilidades;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spcAft>
                <a:spcPts val="54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880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48960" algn="l"/>
                <a:tab pos="8556480" algn="l"/>
                <a:tab pos="8964000" algn="l"/>
                <a:tab pos="9371520" algn="l"/>
                <a:tab pos="977904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Planejamento Semanal;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spcAft>
                <a:spcPts val="54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880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48960" algn="l"/>
                <a:tab pos="8556480" algn="l"/>
                <a:tab pos="8964000" algn="l"/>
                <a:tab pos="9371520" algn="l"/>
                <a:tab pos="977904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Diretrizes da FAB;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spcAft>
                <a:spcPts val="54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880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48960" algn="l"/>
                <a:tab pos="8556480" algn="l"/>
                <a:tab pos="8964000" algn="l"/>
                <a:tab pos="9371520" algn="l"/>
                <a:tab pos="977904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Comando do </a:t>
            </a:r>
            <a:r>
              <a:rPr lang="pt-BR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DCTA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Aft>
                <a:spcPts val="54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880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48960" algn="l"/>
                <a:tab pos="8556480" algn="l"/>
                <a:tab pos="8964000" algn="l"/>
                <a:tab pos="9371520" algn="l"/>
                <a:tab pos="977904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Orientações Administrativas;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Aft>
                <a:spcPts val="54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880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48960" algn="l"/>
                <a:tab pos="8556480" algn="l"/>
                <a:tab pos="8964000" algn="l"/>
                <a:tab pos="9371520" algn="l"/>
                <a:tab pos="977904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Coordenadores;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Aft>
                <a:spcPts val="54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880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48960" algn="l"/>
                <a:tab pos="8556480" algn="l"/>
                <a:tab pos="8964000" algn="l"/>
                <a:tab pos="9371520" algn="l"/>
                <a:tab pos="977904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Espírito de Equipe;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Aft>
                <a:spcPts val="54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880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48960" algn="l"/>
                <a:tab pos="8556480" algn="l"/>
                <a:tab pos="8964000" algn="l"/>
                <a:tab pos="9371520" algn="l"/>
                <a:tab pos="977904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Fale com o Chefe da </a:t>
            </a:r>
            <a:r>
              <a:rPr lang="pt-BR" sz="2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Esco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, e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Aft>
                <a:spcPts val="54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880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48960" algn="l"/>
                <a:tab pos="8556480" algn="l"/>
                <a:tab pos="8964000" algn="l"/>
                <a:tab pos="9371520" algn="l"/>
                <a:tab pos="977904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Contatos.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1"/>
          <p:cNvSpPr/>
          <p:nvPr/>
        </p:nvSpPr>
        <p:spPr>
          <a:xfrm>
            <a:off x="652320" y="142920"/>
            <a:ext cx="7707240" cy="4467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OBJETIVOS: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endParaRPr lang="pt-BR" sz="49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Conhecer a estrutura organizacional do ICEA e da ESO;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Identificar as principais facilidades disponíveis ao visitante;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Reforçar as orientações de Doutrina do Comando da Aeronáutica e DECEA;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Destacar avisos e orientações relativos à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ESCO;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Orientar sobre atividades específicas.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carlosjcfs.EFETIVO\Pictures\a1be6ccd-2638-45ad-9853-e007ccfb7dab-mediu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429156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788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1"/>
          <p:cNvSpPr/>
          <p:nvPr/>
        </p:nvSpPr>
        <p:spPr>
          <a:xfrm>
            <a:off x="-4320" y="0"/>
            <a:ext cx="9147240" cy="6856920"/>
          </a:xfrm>
          <a:prstGeom prst="rect">
            <a:avLst/>
          </a:prstGeom>
          <a:solidFill>
            <a:srgbClr val="2E344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06" name="Picture 2" descr="Grafismo_interno.png"/>
          <p:cNvPicPr/>
          <p:nvPr/>
        </p:nvPicPr>
        <p:blipFill>
          <a:blip r:embed="rId2"/>
          <a:stretch/>
        </p:blipFill>
        <p:spPr>
          <a:xfrm>
            <a:off x="2520" y="5181480"/>
            <a:ext cx="9133200" cy="952560"/>
          </a:xfrm>
          <a:prstGeom prst="rect">
            <a:avLst/>
          </a:prstGeom>
          <a:ln w="0">
            <a:noFill/>
          </a:ln>
        </p:spPr>
      </p:pic>
      <p:sp>
        <p:nvSpPr>
          <p:cNvPr id="207" name="Rectangle 3"/>
          <p:cNvSpPr/>
          <p:nvPr/>
        </p:nvSpPr>
        <p:spPr>
          <a:xfrm>
            <a:off x="2520" y="1336320"/>
            <a:ext cx="9142920" cy="3310920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08" name="Picture 4" descr="Ilustra_globo_pequeno2.png"/>
          <p:cNvPicPr/>
          <p:nvPr/>
        </p:nvPicPr>
        <p:blipFill>
          <a:blip r:embed="rId3" cstate="print"/>
          <a:stretch/>
        </p:blipFill>
        <p:spPr>
          <a:xfrm>
            <a:off x="6781680" y="5218560"/>
            <a:ext cx="955080" cy="881280"/>
          </a:xfrm>
          <a:prstGeom prst="rect">
            <a:avLst/>
          </a:prstGeom>
          <a:ln w="0">
            <a:noFill/>
          </a:ln>
        </p:spPr>
      </p:pic>
      <p:sp>
        <p:nvSpPr>
          <p:cNvPr id="209" name="TextBox 5"/>
          <p:cNvSpPr/>
          <p:nvPr/>
        </p:nvSpPr>
        <p:spPr>
          <a:xfrm>
            <a:off x="2160" y="6414120"/>
            <a:ext cx="91429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800" b="0" strike="noStrike" cap="all" spc="-1">
                <a:solidFill>
                  <a:srgbClr val="FFFFFF"/>
                </a:solidFill>
                <a:latin typeface="Calibri"/>
                <a:ea typeface="DejaVu Sans"/>
              </a:rPr>
              <a:t>www.decea.gov.br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Picture 6" descr="DECEA 160px-(ING)Branco.png"/>
          <p:cNvPicPr/>
          <p:nvPr/>
        </p:nvPicPr>
        <p:blipFill>
          <a:blip r:embed="rId4" cstate="print"/>
          <a:stretch/>
        </p:blipFill>
        <p:spPr>
          <a:xfrm>
            <a:off x="3851280" y="2688480"/>
            <a:ext cx="2167200" cy="48996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7" descr="GLµDIO_2D_VERTICAL BRANCO.png"/>
          <p:cNvPicPr/>
          <p:nvPr/>
        </p:nvPicPr>
        <p:blipFill>
          <a:blip r:embed="rId5" cstate="print"/>
          <a:stretch/>
        </p:blipFill>
        <p:spPr>
          <a:xfrm>
            <a:off x="6907320" y="2518560"/>
            <a:ext cx="891000" cy="79740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0" descr="CGNA (branco) cópia2.png"/>
          <p:cNvPicPr/>
          <p:nvPr/>
        </p:nvPicPr>
        <p:blipFill>
          <a:blip r:embed="rId6" cstate="print"/>
          <a:stretch/>
        </p:blipFill>
        <p:spPr>
          <a:xfrm>
            <a:off x="1078200" y="2688480"/>
            <a:ext cx="1728720" cy="55836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3" descr="C:\Users\josecarlosjcfs\Pictures\ASAS.png"/>
          <p:cNvPicPr/>
          <p:nvPr/>
        </p:nvPicPr>
        <p:blipFill>
          <a:blip r:embed="rId7"/>
          <a:stretch/>
        </p:blipFill>
        <p:spPr>
          <a:xfrm>
            <a:off x="6357960" y="361800"/>
            <a:ext cx="2675520" cy="56088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2" descr="C:\Users\josecarlosjcfs\Pictures\image002.jpg"/>
          <p:cNvPicPr/>
          <p:nvPr/>
        </p:nvPicPr>
        <p:blipFill>
          <a:blip r:embed="rId8"/>
          <a:stretch/>
        </p:blipFill>
        <p:spPr>
          <a:xfrm>
            <a:off x="590760" y="214200"/>
            <a:ext cx="2090520" cy="97308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44463"/>
            <a:ext cx="2251067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ângulo 1"/>
          <p:cNvSpPr/>
          <p:nvPr/>
        </p:nvSpPr>
        <p:spPr>
          <a:xfrm>
            <a:off x="642960" y="1285920"/>
            <a:ext cx="6213960" cy="42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Estrutura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ICEA;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Facilidades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Planejamento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Semanal;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3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Diretrizes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 FAB;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Orientações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Administrativas;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Coordenadores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Espírito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Equipe; 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Fale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 o Chefe da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ESCO; e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Contatos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Retângulo 2"/>
          <p:cNvSpPr/>
          <p:nvPr/>
        </p:nvSpPr>
        <p:spPr>
          <a:xfrm>
            <a:off x="357120" y="214200"/>
            <a:ext cx="6499800" cy="48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956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ROTEIRO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286000" y="517525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0"/>
              </a:lnSpc>
              <a:buClrTx/>
              <a:buFontTx/>
              <a:buNone/>
            </a:pPr>
            <a:r>
              <a:rPr lang="pt-BR" sz="3600">
                <a:solidFill>
                  <a:srgbClr val="009973"/>
                </a:solidFill>
                <a:latin typeface="Calibri" pitchFamily="32" charset="0"/>
              </a:rPr>
              <a:t>ICEA</a:t>
            </a:r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endParaRPr lang="pt-BR">
              <a:solidFill>
                <a:srgbClr val="000000"/>
              </a:solidFill>
              <a:latin typeface="Calibri" pitchFamily="32" charset="0"/>
            </a:endParaRPr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400" b="1">
                <a:solidFill>
                  <a:srgbClr val="000000"/>
                </a:solidFill>
                <a:latin typeface="Calibri" pitchFamily="32" charset="0"/>
              </a:rPr>
              <a:t>ORGANOGRAMA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3143250" y="1428750"/>
            <a:ext cx="31432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09563" indent="-309563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pt-BR" b="1">
                <a:solidFill>
                  <a:srgbClr val="000000"/>
                </a:solidFill>
                <a:latin typeface="Calibri" pitchFamily="32" charset="0"/>
              </a:rPr>
              <a:t>Cel Eng Carlos de Oliveira Zica </a:t>
            </a:r>
          </a:p>
        </p:txBody>
      </p:sp>
    </p:spTree>
    <p:extLst>
      <p:ext uri="{BB962C8B-B14F-4D97-AF65-F5344CB8AC3E}">
        <p14:creationId xmlns:p14="http://schemas.microsoft.com/office/powerpoint/2010/main" val="768862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142875"/>
            <a:ext cx="822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720" tIns="42480" rIns="81720" bIns="4248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150225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150225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150225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150225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150225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150225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150225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150225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150225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b="1">
                <a:solidFill>
                  <a:srgbClr val="000000"/>
                </a:solidFill>
                <a:latin typeface="Calibri" pitchFamily="32" charset="0"/>
              </a:rPr>
              <a:t>Chefia e Estrutura da ESO</a:t>
            </a:r>
            <a:r>
              <a:rPr lang="pt-BR" sz="4000" b="1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pt-BR" sz="4000" b="1">
                <a:solidFill>
                  <a:srgbClr val="000000"/>
                </a:solidFill>
                <a:latin typeface="Calibri" pitchFamily="32" charset="0"/>
              </a:rPr>
            </a:br>
            <a:r>
              <a:rPr lang="pt-BR" sz="4000" b="1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pt-BR" sz="4000" b="1">
                <a:solidFill>
                  <a:srgbClr val="000000"/>
                </a:solidFill>
                <a:latin typeface="Calibri" pitchFamily="32" charset="0"/>
              </a:rPr>
            </a:br>
            <a:endParaRPr lang="pt-BR" sz="4000" b="1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8625" y="1857375"/>
            <a:ext cx="4508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</a:pPr>
            <a:r>
              <a:rPr lang="pt-BR" b="1">
                <a:solidFill>
                  <a:srgbClr val="000000"/>
                </a:solidFill>
                <a:latin typeface="Calibri" pitchFamily="32" charset="0"/>
              </a:rPr>
              <a:t> Chefe da ESO - Maj QOECTA R/1 J. CARLOS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1830388" y="3214688"/>
            <a:ext cx="46037" cy="13938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893888" y="3233738"/>
            <a:ext cx="1436687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1828800" y="4603750"/>
            <a:ext cx="1501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330575" y="3036888"/>
            <a:ext cx="981075" cy="392112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81720" tIns="42480" rIns="81720" bIns="42480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</a:pPr>
            <a:r>
              <a:rPr lang="pt-BR" sz="2200">
                <a:solidFill>
                  <a:srgbClr val="FFFFFF"/>
                </a:solidFill>
                <a:latin typeface="Calibri" pitchFamily="32" charset="0"/>
              </a:rPr>
              <a:t>ESVA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3330575" y="3689350"/>
            <a:ext cx="981075" cy="393700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81720" tIns="42480" rIns="81720" bIns="42480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</a:pPr>
            <a:r>
              <a:rPr lang="pt-BR" sz="2200">
                <a:solidFill>
                  <a:srgbClr val="FFFFFF"/>
                </a:solidFill>
                <a:latin typeface="Calibri" pitchFamily="32" charset="0"/>
              </a:rPr>
              <a:t>ESCO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3330575" y="4408488"/>
            <a:ext cx="981075" cy="393700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81720" tIns="42480" rIns="81720" bIns="42480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</a:pPr>
            <a:r>
              <a:rPr lang="pt-BR" sz="2200">
                <a:solidFill>
                  <a:srgbClr val="FFFFFF"/>
                </a:solidFill>
                <a:latin typeface="Calibri" pitchFamily="32" charset="0"/>
              </a:rPr>
              <a:t>ESOM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4506913" y="3101975"/>
            <a:ext cx="38512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Seção de Simulação de Vigilância ATS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4532313" y="3689350"/>
            <a:ext cx="32988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2480" rIns="81720" bIns="42480">
            <a:spAutoFit/>
          </a:bodyPr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Seção de Simulação Convencional</a:t>
            </a: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4440238" y="4408488"/>
            <a:ext cx="457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</a:pPr>
            <a:r>
              <a:rPr lang="pt-BR">
                <a:solidFill>
                  <a:srgbClr val="000000"/>
                </a:solidFill>
                <a:latin typeface="Calibri" pitchFamily="32" charset="0"/>
              </a:rPr>
              <a:t>Seção de Simulação de Operações Aéreas Militares</a:t>
            </a: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428625" y="3643313"/>
            <a:ext cx="981075" cy="392112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81720" tIns="42480" rIns="81720" bIns="42480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</a:tabLst>
            </a:pPr>
            <a:r>
              <a:rPr lang="pt-BR" sz="2200" dirty="0">
                <a:solidFill>
                  <a:srgbClr val="FFFFFF"/>
                </a:solidFill>
                <a:latin typeface="Calibri" pitchFamily="32" charset="0"/>
              </a:rPr>
              <a:t>ESO</a:t>
            </a:r>
          </a:p>
        </p:txBody>
      </p:sp>
      <p:cxnSp>
        <p:nvCxnSpPr>
          <p:cNvPr id="6158" name="Conector reto 16"/>
          <p:cNvCxnSpPr>
            <a:cxnSpLocks noChangeShapeType="1"/>
          </p:cNvCxnSpPr>
          <p:nvPr/>
        </p:nvCxnSpPr>
        <p:spPr bwMode="auto">
          <a:xfrm>
            <a:off x="1428750" y="3857625"/>
            <a:ext cx="1857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47865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Box 1"/>
          <p:cNvSpPr/>
          <p:nvPr/>
        </p:nvSpPr>
        <p:spPr>
          <a:xfrm>
            <a:off x="457920" y="142920"/>
            <a:ext cx="8228520" cy="652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Chefia e Efetivo da ESCo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 Box 3"/>
          <p:cNvSpPr/>
          <p:nvPr/>
        </p:nvSpPr>
        <p:spPr>
          <a:xfrm>
            <a:off x="2760480" y="1643040"/>
            <a:ext cx="3852360" cy="601059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Chefe da ESCO -1º 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TEN 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ADEILTON</a:t>
            </a:r>
          </a:p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Line 4"/>
          <p:cNvSpPr/>
          <p:nvPr/>
        </p:nvSpPr>
        <p:spPr>
          <a:xfrm>
            <a:off x="2152800" y="2376720"/>
            <a:ext cx="1440" cy="1798560"/>
          </a:xfrm>
          <a:prstGeom prst="line">
            <a:avLst/>
          </a:prstGeom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5" name="Line 5"/>
          <p:cNvSpPr/>
          <p:nvPr/>
        </p:nvSpPr>
        <p:spPr>
          <a:xfrm>
            <a:off x="2152800" y="2881440"/>
            <a:ext cx="1044000" cy="1440"/>
          </a:xfrm>
          <a:prstGeom prst="line">
            <a:avLst/>
          </a:prstGeom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720" rIns="82800" bIns="72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6" name="Line 7"/>
          <p:cNvSpPr/>
          <p:nvPr/>
        </p:nvSpPr>
        <p:spPr>
          <a:xfrm>
            <a:off x="2155680" y="4173840"/>
            <a:ext cx="1110240" cy="1440"/>
          </a:xfrm>
          <a:prstGeom prst="line">
            <a:avLst/>
          </a:prstGeom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720" rIns="82800" bIns="72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7" name="Rectangle 8"/>
          <p:cNvSpPr/>
          <p:nvPr/>
        </p:nvSpPr>
        <p:spPr>
          <a:xfrm>
            <a:off x="3199680" y="2520000"/>
            <a:ext cx="848520" cy="345600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200" b="0" strike="noStrike" spc="-1">
                <a:solidFill>
                  <a:srgbClr val="FFFFFF"/>
                </a:solidFill>
                <a:latin typeface="Calibri"/>
                <a:ea typeface="DejaVu Sans"/>
              </a:rPr>
              <a:t>ADM</a:t>
            </a:r>
            <a:endParaRPr lang="pt-BR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9"/>
          <p:cNvSpPr/>
          <p:nvPr/>
        </p:nvSpPr>
        <p:spPr>
          <a:xfrm>
            <a:off x="3196800" y="2864880"/>
            <a:ext cx="848520" cy="374760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200" b="0" strike="noStrike" spc="-1">
                <a:solidFill>
                  <a:srgbClr val="FFFFFF"/>
                </a:solidFill>
                <a:latin typeface="Calibri"/>
                <a:ea typeface="DejaVu Sans"/>
              </a:rPr>
              <a:t> OPR</a:t>
            </a:r>
            <a:endParaRPr lang="pt-BR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angle 10"/>
          <p:cNvSpPr/>
          <p:nvPr/>
        </p:nvSpPr>
        <p:spPr>
          <a:xfrm>
            <a:off x="3199680" y="4012200"/>
            <a:ext cx="848520" cy="325800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200" b="0" strike="noStrike" spc="-1">
                <a:solidFill>
                  <a:srgbClr val="FFFFFF"/>
                </a:solidFill>
                <a:latin typeface="Calibri"/>
                <a:ea typeface="DejaVu Sans"/>
              </a:rPr>
              <a:t>  TEC</a:t>
            </a:r>
            <a:endParaRPr lang="pt-BR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 Box 11"/>
          <p:cNvSpPr/>
          <p:nvPr/>
        </p:nvSpPr>
        <p:spPr>
          <a:xfrm>
            <a:off x="4143372" y="2428868"/>
            <a:ext cx="4375080" cy="137396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Cv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NILSON/ 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SO BCO PAZ / </a:t>
            </a:r>
            <a:r>
              <a:rPr lang="pt-BR" spc="-1" dirty="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 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BCT </a:t>
            </a:r>
            <a:r>
              <a:rPr lang="pt-BR" spc="-1" dirty="0" smtClean="0">
                <a:solidFill>
                  <a:srgbClr val="000000"/>
                </a:solidFill>
                <a:latin typeface="Calibri"/>
              </a:rPr>
              <a:t>FELIPE MARTINS </a:t>
            </a:r>
            <a:r>
              <a:rPr lang="pt-BR" spc="-1" dirty="0">
                <a:solidFill>
                  <a:srgbClr val="000000"/>
                </a:solidFill>
                <a:latin typeface="Calibri"/>
              </a:rPr>
              <a:t>/ 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1S BCT LUIZ FELIPE / 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2S BCT 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IGOR 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/ 2S </a:t>
            </a:r>
            <a:r>
              <a:rPr lang="pt-BR" spc="-1" dirty="0" smtClean="0">
                <a:solidFill>
                  <a:srgbClr val="000000"/>
                </a:solidFill>
                <a:latin typeface="Calibri"/>
                <a:ea typeface="DejaVu Sans"/>
              </a:rPr>
              <a:t>BCT BRUNA LEMOS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/ </a:t>
            </a:r>
            <a:r>
              <a:rPr lang="pt-BR" spc="-1" dirty="0" smtClean="0">
                <a:solidFill>
                  <a:srgbClr val="000000"/>
                </a:solidFill>
                <a:latin typeface="Calibri"/>
                <a:ea typeface="DejaVu Sans"/>
              </a:rPr>
              <a:t>2S BCO EMANOEL</a:t>
            </a:r>
            <a:endParaRPr lang="pt-BR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pc="-1" dirty="0">
                <a:solidFill>
                  <a:srgbClr val="000000"/>
                </a:solidFill>
                <a:latin typeface="Calibri"/>
              </a:rPr>
              <a:t>Telefone: (</a:t>
            </a:r>
            <a:r>
              <a:rPr lang="pt-BR" spc="-1" dirty="0" smtClean="0">
                <a:solidFill>
                  <a:srgbClr val="000000"/>
                </a:solidFill>
                <a:latin typeface="Calibri"/>
              </a:rPr>
              <a:t>12)39459038/9041</a:t>
            </a:r>
            <a:endParaRPr lang="pt-BR" spc="-1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 Box 13"/>
          <p:cNvSpPr/>
          <p:nvPr/>
        </p:nvSpPr>
        <p:spPr>
          <a:xfrm>
            <a:off x="4245120" y="3994200"/>
            <a:ext cx="3852360" cy="343424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Cv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DACTA 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Jorge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CaixaDeTexto 15"/>
          <p:cNvSpPr/>
          <p:nvPr/>
        </p:nvSpPr>
        <p:spPr>
          <a:xfrm>
            <a:off x="457920" y="4856400"/>
            <a:ext cx="8329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OBS: 1 – As equipes Operacional e Técnica podem ser acionadas diretamente.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 Box 1"/>
          <p:cNvSpPr/>
          <p:nvPr/>
        </p:nvSpPr>
        <p:spPr>
          <a:xfrm>
            <a:off x="457920" y="91080"/>
            <a:ext cx="8228520" cy="36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FACILIDADES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aixaDeTexto 4"/>
          <p:cNvSpPr/>
          <p:nvPr/>
        </p:nvSpPr>
        <p:spPr>
          <a:xfrm>
            <a:off x="943200" y="605160"/>
            <a:ext cx="7515720" cy="5251177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t">
            <a:spAutoFit/>
          </a:bodyPr>
          <a:lstStyle/>
          <a:p>
            <a:pPr>
              <a:lnSpc>
                <a:spcPct val="100000"/>
              </a:lnSpc>
              <a:spcAft>
                <a:spcPts val="850"/>
              </a:spcAf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Expediente do ICEA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</a:p>
          <a:p>
            <a:pPr>
              <a:lnSpc>
                <a:spcPct val="100000"/>
              </a:lnSpc>
              <a:spcAft>
                <a:spcPts val="850"/>
              </a:spcAft>
            </a:pPr>
            <a:r>
              <a:rPr lang="pt-BR" sz="2000" spc="-1" dirty="0" smtClean="0">
                <a:solidFill>
                  <a:srgbClr val="000000"/>
                </a:solidFill>
                <a:latin typeface="Calibri"/>
                <a:ea typeface="DejaVu Sans"/>
              </a:rPr>
              <a:t>Conforme QTS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06360" algn="just">
              <a:lnSpc>
                <a:spcPct val="93000"/>
              </a:lnSpc>
              <a:spcAft>
                <a:spcPts val="850"/>
              </a:spcAft>
              <a:tabLst>
                <a:tab pos="0" algn="l"/>
              </a:tabLst>
            </a:pP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Refeitório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do DCTA: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850"/>
              </a:spcAf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Almoço: - 12h00 – 13h30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Aft>
                <a:spcPts val="850"/>
              </a:spcAft>
              <a:tabLst>
                <a:tab pos="341280" algn="l"/>
                <a:tab pos="789120" algn="l"/>
                <a:tab pos="1238400" algn="l"/>
                <a:tab pos="1687680" algn="l"/>
                <a:tab pos="2136600" algn="l"/>
                <a:tab pos="2585880" algn="l"/>
                <a:tab pos="3035160" algn="l"/>
                <a:tab pos="3484440" algn="l"/>
                <a:tab pos="3933720" algn="l"/>
                <a:tab pos="4383000" algn="l"/>
                <a:tab pos="4832280" algn="l"/>
                <a:tab pos="5281560" algn="l"/>
                <a:tab pos="5730840" algn="l"/>
                <a:tab pos="6180120" algn="l"/>
                <a:tab pos="6629400" algn="l"/>
                <a:tab pos="7078680" algn="l"/>
                <a:tab pos="7527960" algn="l"/>
                <a:tab pos="7977240" algn="l"/>
                <a:tab pos="8426520" algn="l"/>
                <a:tab pos="8875800" algn="l"/>
                <a:tab pos="932508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Militares e Estatutários, recebendo diária  (comprar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ticket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).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Aft>
                <a:spcPts val="850"/>
              </a:spcAft>
              <a:tabLst>
                <a:tab pos="341280" algn="l"/>
                <a:tab pos="789120" algn="l"/>
                <a:tab pos="1238400" algn="l"/>
                <a:tab pos="1687680" algn="l"/>
                <a:tab pos="2136600" algn="l"/>
                <a:tab pos="2585880" algn="l"/>
                <a:tab pos="3035160" algn="l"/>
                <a:tab pos="3484440" algn="l"/>
                <a:tab pos="3933720" algn="l"/>
                <a:tab pos="4383000" algn="l"/>
                <a:tab pos="4832280" algn="l"/>
                <a:tab pos="5281560" algn="l"/>
                <a:tab pos="5730840" algn="l"/>
                <a:tab pos="6180120" algn="l"/>
                <a:tab pos="6629400" algn="l"/>
                <a:tab pos="7078680" algn="l"/>
                <a:tab pos="7527960" algn="l"/>
                <a:tab pos="7977240" algn="l"/>
                <a:tab pos="8426520" algn="l"/>
                <a:tab pos="8875800" algn="l"/>
                <a:tab pos="932508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Militares e Estatutários, comissionados e arranchados (sem ticket).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850"/>
              </a:spcAft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pt-BR" sz="1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Verificar regras para compra de tickets diretamente no rancho.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850"/>
              </a:spcAf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Alternativas no Campus DCTA: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850"/>
              </a:spcAf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- Restaurante do 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NUTRIVALE 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F: 98810-4166 (</a:t>
            </a:r>
            <a:r>
              <a:rPr lang="pt-B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WhatsApp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);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850"/>
              </a:spcAf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   - Restaurante e Lanchonete </a:t>
            </a:r>
            <a:r>
              <a:rPr lang="pt-B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Degusti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F: (12) 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98808-0810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850"/>
              </a:spcAf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- Restaurante no H8 – F: 3947-3636;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850"/>
              </a:spcAf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   - Restaurante do IFI – F: 3947-7487, 3019-5201 e Cel. 98818-0458;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850"/>
              </a:spcAf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- </a:t>
            </a:r>
            <a:r>
              <a:rPr lang="pt-B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Villareal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F: 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3947-6040.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 Box 1"/>
          <p:cNvSpPr/>
          <p:nvPr/>
        </p:nvSpPr>
        <p:spPr>
          <a:xfrm>
            <a:off x="457920" y="142920"/>
            <a:ext cx="8228520" cy="5810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FACILIDADES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Rectangle 2"/>
          <p:cNvSpPr/>
          <p:nvPr/>
        </p:nvSpPr>
        <p:spPr>
          <a:xfrm>
            <a:off x="2285984" y="642918"/>
            <a:ext cx="2219400" cy="1189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Uniformes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57760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57760">
              <a:lnSpc>
                <a:spcPct val="93000"/>
              </a:lnSpc>
              <a:tabLst>
                <a:tab pos="0" algn="l"/>
              </a:tabLst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3"/>
          <p:cNvPicPr/>
          <p:nvPr/>
        </p:nvPicPr>
        <p:blipFill>
          <a:blip r:embed="rId3"/>
          <a:stretch/>
        </p:blipFill>
        <p:spPr>
          <a:xfrm>
            <a:off x="2428920" y="2928960"/>
            <a:ext cx="2890440" cy="1037160"/>
          </a:xfrm>
          <a:prstGeom prst="rect">
            <a:avLst/>
          </a:prstGeom>
          <a:ln w="9525">
            <a:noFill/>
          </a:ln>
        </p:spPr>
      </p:pic>
      <p:sp>
        <p:nvSpPr>
          <p:cNvPr id="154" name="Text Box 4"/>
          <p:cNvSpPr/>
          <p:nvPr/>
        </p:nvSpPr>
        <p:spPr>
          <a:xfrm>
            <a:off x="2448720" y="2428920"/>
            <a:ext cx="2984760" cy="396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720" tIns="42480" rIns="81720" bIns="4248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Esquadrão de Saúde – SJ</a:t>
            </a:r>
            <a:endParaRPr lang="pt-BR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 Box 5"/>
          <p:cNvSpPr/>
          <p:nvPr/>
        </p:nvSpPr>
        <p:spPr>
          <a:xfrm>
            <a:off x="4507200" y="1214280"/>
            <a:ext cx="3852360" cy="74417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Instrutores/ </a:t>
            </a:r>
            <a:r>
              <a:rPr lang="pt-BR" sz="18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Treinandos</a:t>
            </a:r>
            <a:r>
              <a:rPr lang="pt-BR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/ Alunos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    </a:t>
            </a:r>
            <a:r>
              <a:rPr lang="pt-B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SEG a SEX – 7º Uniforme</a:t>
            </a:r>
            <a:endParaRPr lang="pt-BR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Rectangle 6"/>
          <p:cNvSpPr/>
          <p:nvPr/>
        </p:nvSpPr>
        <p:spPr>
          <a:xfrm>
            <a:off x="1045440" y="3967200"/>
            <a:ext cx="7247880" cy="3589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spAutoFit/>
          </a:bodyPr>
          <a:lstStyle/>
          <a:p>
            <a:pPr marL="216000"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 Apresentar identidade para atendimento médico.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 Box 7"/>
          <p:cNvSpPr/>
          <p:nvPr/>
        </p:nvSpPr>
        <p:spPr>
          <a:xfrm>
            <a:off x="881280" y="1278360"/>
            <a:ext cx="2806920" cy="126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t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pt-BR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Efetivo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</a:tabLst>
            </a:pP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pt-BR" sz="1600" dirty="0">
                <a:solidFill>
                  <a:srgbClr val="000000"/>
                </a:solidFill>
                <a:latin typeface="Calibri" pitchFamily="32" charset="0"/>
              </a:rPr>
              <a:t>SEG/ QUA/ SEX - 7º /8º/ 10º uniformes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itchFamily="32" charset="0"/>
              </a:rPr>
              <a:t>TER / QUI – os acima + 9º uniforme</a:t>
            </a:r>
            <a:endParaRPr lang="pt-BR" sz="16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58" name="Retângulo 8"/>
          <p:cNvSpPr/>
          <p:nvPr/>
        </p:nvSpPr>
        <p:spPr>
          <a:xfrm>
            <a:off x="714240" y="4071960"/>
            <a:ext cx="7972200" cy="1240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98880" indent="-273600" algn="ctr">
              <a:lnSpc>
                <a:spcPct val="83000"/>
              </a:lnSpc>
              <a:spcAft>
                <a:spcPts val="544"/>
              </a:spcAft>
              <a:tabLst>
                <a:tab pos="0" algn="l"/>
              </a:tabLst>
            </a:pPr>
            <a:endParaRPr lang="pt-BR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98880" indent="-273600" algn="ctr">
              <a:lnSpc>
                <a:spcPct val="83000"/>
              </a:lnSpc>
              <a:spcAft>
                <a:spcPts val="544"/>
              </a:spcAft>
              <a:tabLst>
                <a:tab pos="0" algn="l"/>
              </a:tabLst>
            </a:pPr>
            <a:r>
              <a:rPr lang="pt-BR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HOTEL  DO </a:t>
            </a:r>
            <a:r>
              <a:rPr lang="pt-BR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ICEA </a:t>
            </a:r>
            <a:r>
              <a:rPr lang="pt-BR" spc="-1" dirty="0" smtClean="0">
                <a:solidFill>
                  <a:srgbClr val="000000"/>
                </a:solidFill>
                <a:latin typeface="Calibri"/>
              </a:rPr>
              <a:t>Telefone</a:t>
            </a:r>
            <a:r>
              <a:rPr lang="pt-BR" spc="-1" dirty="0">
                <a:solidFill>
                  <a:srgbClr val="000000"/>
                </a:solidFill>
                <a:latin typeface="Calibri"/>
              </a:rPr>
              <a:t>: (</a:t>
            </a:r>
            <a:r>
              <a:rPr lang="pt-BR" spc="-1" dirty="0" smtClean="0">
                <a:solidFill>
                  <a:srgbClr val="000000"/>
                </a:solidFill>
                <a:latin typeface="Calibri"/>
              </a:rPr>
              <a:t>12)39459009</a:t>
            </a:r>
            <a:endParaRPr lang="pt-BR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97440" indent="-273600" algn="just">
              <a:lnSpc>
                <a:spcPct val="83000"/>
              </a:lnSpc>
              <a:spcAft>
                <a:spcPts val="1395"/>
              </a:spcAft>
              <a:buClr>
                <a:srgbClr val="000000"/>
              </a:buClr>
              <a:buFont typeface="Wingdings" charset="2"/>
              <a:buChar char=""/>
              <a:tabLst>
                <a:tab pos="398880" algn="l"/>
                <a:tab pos="804960" algn="l"/>
                <a:tab pos="1212480" algn="l"/>
                <a:tab pos="1620000" algn="l"/>
                <a:tab pos="2027520" algn="l"/>
                <a:tab pos="2435040" algn="l"/>
                <a:tab pos="2842560" algn="l"/>
                <a:tab pos="3250080" algn="l"/>
                <a:tab pos="3657600" algn="l"/>
                <a:tab pos="4065120" algn="l"/>
                <a:tab pos="4472640" algn="l"/>
                <a:tab pos="4880160" algn="l"/>
                <a:tab pos="5287680" algn="l"/>
                <a:tab pos="5695200" algn="l"/>
                <a:tab pos="6102720" algn="l"/>
                <a:tab pos="6510240" algn="l"/>
                <a:tab pos="6917760" algn="l"/>
                <a:tab pos="7325280" algn="l"/>
                <a:tab pos="7732800" algn="l"/>
                <a:tab pos="8140320" algn="l"/>
                <a:tab pos="854784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Cumprir as regras afixadas nas portas dos quartos do hotel e descritas na </a:t>
            </a:r>
            <a:r>
              <a:rPr lang="pt-B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intraer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Box 1"/>
          <p:cNvSpPr/>
          <p:nvPr/>
        </p:nvSpPr>
        <p:spPr>
          <a:xfrm>
            <a:off x="456480" y="142920"/>
            <a:ext cx="8228520" cy="474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06080" algn="l"/>
                <a:tab pos="813600" algn="l"/>
                <a:tab pos="1221120" algn="l"/>
                <a:tab pos="1628640" algn="l"/>
                <a:tab pos="2036160" algn="l"/>
                <a:tab pos="2443680" algn="l"/>
                <a:tab pos="2851200" algn="l"/>
                <a:tab pos="3258720" algn="l"/>
                <a:tab pos="3666240" algn="l"/>
                <a:tab pos="4073760" algn="l"/>
                <a:tab pos="4481280" algn="l"/>
                <a:tab pos="4888800" algn="l"/>
                <a:tab pos="5296320" algn="l"/>
                <a:tab pos="5703840" algn="l"/>
                <a:tab pos="6111360" algn="l"/>
                <a:tab pos="6518880" algn="l"/>
                <a:tab pos="6926400" algn="l"/>
                <a:tab pos="7333920" algn="l"/>
                <a:tab pos="7741440" algn="l"/>
                <a:tab pos="8148960" algn="l"/>
                <a:tab pos="8150400" algn="l"/>
              </a:tabLst>
            </a:pP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FACILIDADES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 Box 2"/>
          <p:cNvSpPr/>
          <p:nvPr/>
        </p:nvSpPr>
        <p:spPr>
          <a:xfrm>
            <a:off x="456480" y="1012320"/>
            <a:ext cx="8228520" cy="1957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2480" rIns="81720" bIns="42480" anchor="t">
            <a:noAutofit/>
          </a:bodyPr>
          <a:lstStyle/>
          <a:p>
            <a:pPr marL="309600" indent="-309600">
              <a:lnSpc>
                <a:spcPct val="93000"/>
              </a:lnSpc>
              <a:spcAft>
                <a:spcPts val="1281"/>
              </a:spcAft>
              <a:buClr>
                <a:srgbClr val="FF0000"/>
              </a:buClr>
              <a:buFont typeface="Times New Roman"/>
              <a:buChar char="•"/>
              <a:tabLst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736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50400" algn="l"/>
              </a:tabLst>
            </a:pPr>
            <a:r>
              <a:rPr lang="pt-BR" sz="25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Plano de Prevenção </a:t>
            </a:r>
            <a:r>
              <a:rPr lang="pt-BR" sz="2500" b="0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Contra-incêndios</a:t>
            </a:r>
            <a:endParaRPr lang="pt-BR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309600" indent="-309600">
              <a:lnSpc>
                <a:spcPct val="93000"/>
              </a:lnSpc>
              <a:spcAft>
                <a:spcPts val="1281"/>
              </a:spcAft>
              <a:buClr>
                <a:srgbClr val="000000"/>
              </a:buClr>
              <a:buFont typeface="Times New Roman"/>
              <a:buChar char="•"/>
              <a:tabLst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736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5040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Brigada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Contra-incêndios </a:t>
            </a:r>
            <a:r>
              <a:rPr lang="pt-BR" sz="20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ESCo</a:t>
            </a:r>
            <a:endParaRPr lang="pt-BR" sz="20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09600" indent="-309600">
              <a:lnSpc>
                <a:spcPct val="93000"/>
              </a:lnSpc>
              <a:spcAft>
                <a:spcPts val="1281"/>
              </a:spcAft>
              <a:buClr>
                <a:srgbClr val="000000"/>
              </a:buClr>
              <a:buFont typeface="Times New Roman"/>
              <a:buChar char="•"/>
              <a:tabLst>
                <a:tab pos="404640" algn="l"/>
                <a:tab pos="812160" algn="l"/>
                <a:tab pos="1219680" algn="l"/>
                <a:tab pos="1627200" algn="l"/>
                <a:tab pos="2034720" algn="l"/>
                <a:tab pos="2442240" algn="l"/>
                <a:tab pos="2849760" algn="l"/>
                <a:tab pos="3257280" algn="l"/>
                <a:tab pos="3664800" algn="l"/>
                <a:tab pos="4072320" algn="l"/>
                <a:tab pos="4479840" algn="l"/>
                <a:tab pos="4887360" algn="l"/>
                <a:tab pos="5294880" algn="l"/>
                <a:tab pos="5702400" algn="l"/>
                <a:tab pos="6109920" algn="l"/>
                <a:tab pos="6517440" algn="l"/>
                <a:tab pos="6924960" algn="l"/>
                <a:tab pos="7332480" algn="l"/>
                <a:tab pos="7740000" algn="l"/>
                <a:tab pos="8147520" algn="l"/>
                <a:tab pos="8150400" algn="l"/>
              </a:tabLst>
            </a:pPr>
            <a:r>
              <a:rPr lang="pt-BR" sz="1600" spc="-1" dirty="0" smtClean="0">
                <a:solidFill>
                  <a:srgbClr val="000000"/>
                </a:solidFill>
                <a:latin typeface="Calibri"/>
                <a:ea typeface="DejaVu Sans"/>
              </a:rPr>
              <a:t>Ao observar o alarme sonoro, pausar a instrução, sair dos laboratórios e aguardar a instrução da equipe da </a:t>
            </a:r>
            <a:r>
              <a:rPr lang="pt-BR" sz="1600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ESCo</a:t>
            </a:r>
            <a:r>
              <a:rPr lang="pt-BR" sz="1600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pt-BR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Picture 3"/>
          <p:cNvPicPr/>
          <p:nvPr/>
        </p:nvPicPr>
        <p:blipFill>
          <a:blip r:embed="rId3"/>
          <a:stretch/>
        </p:blipFill>
        <p:spPr>
          <a:xfrm>
            <a:off x="2089440" y="2708920"/>
            <a:ext cx="4714808" cy="24315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6152</TotalTime>
  <Words>1283</Words>
  <Application>Microsoft Office PowerPoint</Application>
  <PresentationFormat>Apresentação na tela (4:3)</PresentationFormat>
  <Paragraphs>264</Paragraphs>
  <Slides>27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QRCODE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2S IGOR (ICEA-ESCO)</cp:lastModifiedBy>
  <cp:revision>578</cp:revision>
  <dcterms:created xsi:type="dcterms:W3CDTF">2020-09-08T19:30:53Z</dcterms:created>
  <dcterms:modified xsi:type="dcterms:W3CDTF">2025-03-12T19:03:20Z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25</vt:i4>
  </property>
  <property fmtid="{D5CDD505-2E9C-101B-9397-08002B2CF9AE}" pid="3" name="PresentationFormat">
    <vt:lpwstr>Apresentação na tela (4:3)</vt:lpwstr>
  </property>
  <property fmtid="{D5CDD505-2E9C-101B-9397-08002B2CF9AE}" pid="4" name="Slides">
    <vt:i4>33</vt:i4>
  </property>
</Properties>
</file>